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57" r:id="rId3"/>
    <p:sldId id="274" r:id="rId4"/>
    <p:sldId id="275" r:id="rId5"/>
    <p:sldId id="266" r:id="rId6"/>
    <p:sldId id="267" r:id="rId7"/>
    <p:sldId id="272" r:id="rId8"/>
    <p:sldId id="277" r:id="rId9"/>
    <p:sldId id="270" r:id="rId10"/>
    <p:sldId id="27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A1F"/>
    <a:srgbClr val="CC3300"/>
    <a:srgbClr val="53A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3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0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0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0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4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9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5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7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5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577AC-6650-4931-A640-47183C7C006D}" type="datetimeFigureOut">
              <a:rPr lang="nl-NL" smtClean="0"/>
              <a:t>12-4-2022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4A4C4-BF69-429E-9FAC-58BE25650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50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289"/>
    </mc:Choice>
    <mc:Fallback xmlns="">
      <p:transition spd="slow" advTm="7289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91E1DD-9141-41A8-8E79-F56E3E107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982" y="-3155951"/>
            <a:ext cx="13050982" cy="11877964"/>
          </a:xfrm>
          <a:prstGeom prst="rect">
            <a:avLst/>
          </a:prstGeom>
        </p:spPr>
      </p:pic>
      <p:pic>
        <p:nvPicPr>
          <p:cNvPr id="4" name="Picture 6" descr="C:\Documents and Settings\Fennemaatjes\Mijn documenten\Marga\foto's Newbornlife\Logo's\logo voor spandoek NBL.bmp">
            <a:extLst>
              <a:ext uri="{FF2B5EF4-FFF2-40B4-BE49-F238E27FC236}">
                <a16:creationId xmlns:a16="http://schemas.microsoft.com/office/drawing/2014/main" id="{CD7E5217-32DD-4D3D-864B-91AC3683C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07038" y="1742687"/>
            <a:ext cx="9660030" cy="2957563"/>
          </a:xfrm>
          <a:prstGeom prst="rect">
            <a:avLst/>
          </a:prstGeom>
          <a:noFill/>
        </p:spPr>
      </p:pic>
      <p:pic>
        <p:nvPicPr>
          <p:cNvPr id="7" name="kilmaine-cinematic-orchestral-uplifting-chillout-music-for-video-108867">
            <a:hlinkClick r:id="" action="ppaction://media"/>
            <a:extLst>
              <a:ext uri="{FF2B5EF4-FFF2-40B4-BE49-F238E27FC236}">
                <a16:creationId xmlns:a16="http://schemas.microsoft.com/office/drawing/2014/main" id="{D73AF159-9E1F-41F9-BBB4-8380C7475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2726"/>
                  <p14:fade out="4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9705" y="565987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7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72"/>
    </mc:Choice>
    <mc:Fallback xmlns="">
      <p:transition advTm="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7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91E1DD-9141-41A8-8E79-F56E3E107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0" r="1679" b="15693"/>
          <a:stretch/>
        </p:blipFill>
        <p:spPr>
          <a:xfrm>
            <a:off x="-1131255" y="-1"/>
            <a:ext cx="13341727" cy="7130473"/>
          </a:xfrm>
          <a:prstGeom prst="rect">
            <a:avLst/>
          </a:prstGeom>
        </p:spPr>
      </p:pic>
      <p:pic>
        <p:nvPicPr>
          <p:cNvPr id="5" name="Afbeelding 4" descr="Afbeelding met persoon, buiten, kleurrijk, familie&#10;&#10;Automatisch gegenereerde beschrijving">
            <a:extLst>
              <a:ext uri="{FF2B5EF4-FFF2-40B4-BE49-F238E27FC236}">
                <a16:creationId xmlns:a16="http://schemas.microsoft.com/office/drawing/2014/main" id="{7BE28180-7774-402A-A0FF-CEDC4BA8F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88" y="240147"/>
            <a:ext cx="6699726" cy="52370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CFDAE51-F926-48DF-89FD-0A5CE505F964}"/>
              </a:ext>
            </a:extLst>
          </p:cNvPr>
          <p:cNvSpPr txBox="1"/>
          <p:nvPr/>
        </p:nvSpPr>
        <p:spPr>
          <a:xfrm>
            <a:off x="1917342" y="5717313"/>
            <a:ext cx="777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BEDANKT VOOR UW STEUN!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35"/>
    </mc:Choice>
    <mc:Fallback xmlns="">
      <p:transition advTm="88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sjaaltje&#10;&#10;Automatisch gegenereerde beschrijving">
            <a:extLst>
              <a:ext uri="{FF2B5EF4-FFF2-40B4-BE49-F238E27FC236}">
                <a16:creationId xmlns:a16="http://schemas.microsoft.com/office/drawing/2014/main" id="{43C7C14C-0020-464A-AC3C-3A2493FD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806">
            <a:off x="1361584" y="984562"/>
            <a:ext cx="6402359" cy="378995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65100" dir="8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2DC8A0A-AC95-4903-8468-B8828210ACB4}"/>
              </a:ext>
            </a:extLst>
          </p:cNvPr>
          <p:cNvSpPr txBox="1"/>
          <p:nvPr/>
        </p:nvSpPr>
        <p:spPr>
          <a:xfrm>
            <a:off x="2847975" y="5291076"/>
            <a:ext cx="8667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Dit is Hama uit Burkina Faso</a:t>
            </a:r>
          </a:p>
          <a:p>
            <a:endParaRPr lang="nl-NL" sz="3600" b="1" dirty="0">
              <a:solidFill>
                <a:srgbClr val="C00000"/>
              </a:solidFill>
              <a:latin typeface="A Sensible Armadillo " pitchFamily="2" charset="0"/>
            </a:endParaRPr>
          </a:p>
          <a:p>
            <a:endParaRPr lang="nl-NL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7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37"/>
    </mc:Choice>
    <mc:Fallback xmlns="">
      <p:transition advTm="6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sjaaltje&#10;&#10;Automatisch gegenereerde beschrijving">
            <a:extLst>
              <a:ext uri="{FF2B5EF4-FFF2-40B4-BE49-F238E27FC236}">
                <a16:creationId xmlns:a16="http://schemas.microsoft.com/office/drawing/2014/main" id="{43C7C14C-0020-464A-AC3C-3A2493FD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806">
            <a:off x="1361584" y="984562"/>
            <a:ext cx="6402359" cy="378995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65100" dir="8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91FCAA6-F1A8-4EAF-B3FE-C6394840F9AD}"/>
              </a:ext>
            </a:extLst>
          </p:cNvPr>
          <p:cNvSpPr txBox="1"/>
          <p:nvPr/>
        </p:nvSpPr>
        <p:spPr>
          <a:xfrm>
            <a:off x="5217391" y="4820334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Hama leefde 20 jaar</a:t>
            </a:r>
          </a:p>
          <a:p>
            <a:pPr algn="ctr"/>
            <a:r>
              <a:rPr lang="nl-NL" sz="48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 in eenzaamheid…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66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40"/>
    </mc:Choice>
    <mc:Fallback xmlns="">
      <p:transition advTm="7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sjaaltje&#10;&#10;Automatisch gegenereerde beschrijving">
            <a:extLst>
              <a:ext uri="{FF2B5EF4-FFF2-40B4-BE49-F238E27FC236}">
                <a16:creationId xmlns:a16="http://schemas.microsoft.com/office/drawing/2014/main" id="{43C7C14C-0020-464A-AC3C-3A2493FD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806">
            <a:off x="1361584" y="984562"/>
            <a:ext cx="6402359" cy="378995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65100" dir="8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C7EB4B0-5BA1-4B0C-87A0-F0987273DE8A}"/>
              </a:ext>
            </a:extLst>
          </p:cNvPr>
          <p:cNvSpPr txBox="1"/>
          <p:nvPr/>
        </p:nvSpPr>
        <p:spPr>
          <a:xfrm>
            <a:off x="3807355" y="4906550"/>
            <a:ext cx="866774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20 jaar in eenzaamheid leven, </a:t>
            </a:r>
          </a:p>
          <a:p>
            <a:pPr algn="ctr"/>
            <a:r>
              <a:rPr lang="nl-NL" sz="48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dat gun je toch niemand?</a:t>
            </a:r>
          </a:p>
          <a:p>
            <a:endParaRPr lang="nl-NL" sz="3600" b="1" dirty="0">
              <a:solidFill>
                <a:srgbClr val="C00000"/>
              </a:solidFill>
              <a:latin typeface="A Sensible Armadillo " pitchFamily="2" charset="0"/>
            </a:endParaRPr>
          </a:p>
          <a:p>
            <a:endParaRPr lang="nl-NL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25"/>
    </mc:Choice>
    <mc:Fallback xmlns="">
      <p:transition advTm="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sjaaltje&#10;&#10;Automatisch gegenereerde beschrijving">
            <a:extLst>
              <a:ext uri="{FF2B5EF4-FFF2-40B4-BE49-F238E27FC236}">
                <a16:creationId xmlns:a16="http://schemas.microsoft.com/office/drawing/2014/main" id="{43C7C14C-0020-464A-AC3C-3A2493FD9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806">
            <a:off x="-194827" y="348578"/>
            <a:ext cx="3646631" cy="215867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65100" dir="84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2DC8A0A-AC95-4903-8468-B8828210ACB4}"/>
              </a:ext>
            </a:extLst>
          </p:cNvPr>
          <p:cNvSpPr txBox="1"/>
          <p:nvPr/>
        </p:nvSpPr>
        <p:spPr>
          <a:xfrm>
            <a:off x="3167347" y="3669226"/>
            <a:ext cx="5946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Hama is niet de enige...</a:t>
            </a:r>
            <a:endParaRPr lang="nl-NL" sz="4000" b="1" dirty="0">
              <a:solidFill>
                <a:srgbClr val="C00000"/>
              </a:solidFill>
              <a:latin typeface="A Sensible Armadillo " pitchFamily="2" charset="0"/>
            </a:endParaRPr>
          </a:p>
          <a:p>
            <a:endParaRPr lang="nl-NL" sz="3200" dirty="0"/>
          </a:p>
        </p:txBody>
      </p:sp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6FA47B85-6082-4B19-8AA3-BB2A9C5C5B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992">
            <a:off x="3180965" y="575975"/>
            <a:ext cx="2832681" cy="241536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5" name="Afbeelding 4" descr="Afbeelding met persoon, binnen, muur, kleding&#10;&#10;Automatisch gegenereerde beschrijving">
            <a:extLst>
              <a:ext uri="{FF2B5EF4-FFF2-40B4-BE49-F238E27FC236}">
                <a16:creationId xmlns:a16="http://schemas.microsoft.com/office/drawing/2014/main" id="{B7122D76-18E8-4D8D-9DBD-B68B667FC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678">
            <a:off x="71092" y="3105642"/>
            <a:ext cx="2957236" cy="31224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9" name="Afbeelding 8" descr="Afbeelding met persoon, gestreept, muur, binnen&#10;&#10;Automatisch gegenereerde beschrijving">
            <a:extLst>
              <a:ext uri="{FF2B5EF4-FFF2-40B4-BE49-F238E27FC236}">
                <a16:creationId xmlns:a16="http://schemas.microsoft.com/office/drawing/2014/main" id="{593AFD68-08ED-4083-BB91-05887BB798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568">
            <a:off x="6109801" y="204614"/>
            <a:ext cx="2912644" cy="252663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59000"/>
              </a:srgbClr>
            </a:outerShdw>
          </a:effectLst>
        </p:spPr>
      </p:pic>
      <p:pic>
        <p:nvPicPr>
          <p:cNvPr id="11" name="Afbeelding 10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36E4039D-7B9C-4B86-AFA2-DF8CD929C4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150">
            <a:off x="9223615" y="783681"/>
            <a:ext cx="3047839" cy="272948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pic>
        <p:nvPicPr>
          <p:cNvPr id="17" name="Afbeelding 16" descr="Afbeelding met binnen, kleding, persoon, geel&#10;&#10;Automatisch gegenereerde beschrijving">
            <a:extLst>
              <a:ext uri="{FF2B5EF4-FFF2-40B4-BE49-F238E27FC236}">
                <a16:creationId xmlns:a16="http://schemas.microsoft.com/office/drawing/2014/main" id="{BAE2B5DE-F3BF-40A1-B029-E3B0063FAE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508">
            <a:off x="8831221" y="4098242"/>
            <a:ext cx="3832629" cy="231968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3CB4838C-0009-4A93-B33B-22E5DCA3C271}"/>
              </a:ext>
            </a:extLst>
          </p:cNvPr>
          <p:cNvSpPr txBox="1"/>
          <p:nvPr/>
        </p:nvSpPr>
        <p:spPr>
          <a:xfrm>
            <a:off x="3013950" y="4527384"/>
            <a:ext cx="594608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al deze vrouwen leefden noodgedwongen jaren</a:t>
            </a:r>
          </a:p>
          <a:p>
            <a:pPr algn="ctr"/>
            <a:r>
              <a:rPr lang="nl-NL" sz="38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alleen.</a:t>
            </a:r>
          </a:p>
          <a:p>
            <a:pPr algn="ctr"/>
            <a:endParaRPr lang="nl-NL" sz="3800" b="1" dirty="0">
              <a:solidFill>
                <a:srgbClr val="C00000"/>
              </a:solidFill>
              <a:latin typeface="A Sensible Armadillo " pitchFamily="2" charset="0"/>
            </a:endParaRPr>
          </a:p>
          <a:p>
            <a:endParaRPr lang="nl-NL" sz="3200" b="1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D26AAFC-EA10-470A-98D0-6A8B171DA965}"/>
              </a:ext>
            </a:extLst>
          </p:cNvPr>
          <p:cNvSpPr txBox="1"/>
          <p:nvPr/>
        </p:nvSpPr>
        <p:spPr>
          <a:xfrm rot="20835151">
            <a:off x="1357688" y="243320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C00000"/>
                </a:solidFill>
                <a:latin typeface="A Sensible Armadillo " pitchFamily="2" charset="0"/>
              </a:rPr>
              <a:t>Hama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C5FA57D-D08A-499F-A1C4-9D7747408F6B}"/>
              </a:ext>
            </a:extLst>
          </p:cNvPr>
          <p:cNvSpPr txBox="1"/>
          <p:nvPr/>
        </p:nvSpPr>
        <p:spPr>
          <a:xfrm rot="21214605">
            <a:off x="4383472" y="2950901"/>
            <a:ext cx="155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C00000"/>
                </a:solidFill>
                <a:latin typeface="A Sensible Armadillo " pitchFamily="2" charset="0"/>
              </a:rPr>
              <a:t>Asmana</a:t>
            </a:r>
            <a:endParaRPr lang="nl-NL" sz="2400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66D9E35-8825-46FA-9D01-4DA41B528AB4}"/>
              </a:ext>
            </a:extLst>
          </p:cNvPr>
          <p:cNvSpPr txBox="1"/>
          <p:nvPr/>
        </p:nvSpPr>
        <p:spPr>
          <a:xfrm rot="269047">
            <a:off x="6773013" y="278588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C00000"/>
                </a:solidFill>
                <a:latin typeface="A Sensible Armadillo " pitchFamily="2" charset="0"/>
              </a:rPr>
              <a:t>Gandema</a:t>
            </a:r>
            <a:endParaRPr lang="nl-NL" sz="2400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3101691-3825-4628-A61D-E3907F605284}"/>
              </a:ext>
            </a:extLst>
          </p:cNvPr>
          <p:cNvSpPr txBox="1"/>
          <p:nvPr/>
        </p:nvSpPr>
        <p:spPr>
          <a:xfrm rot="21350055">
            <a:off x="1850841" y="624617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C00000"/>
                </a:solidFill>
                <a:latin typeface="A Sensible Armadillo " pitchFamily="2" charset="0"/>
              </a:rPr>
              <a:t>Fanjakely</a:t>
            </a:r>
            <a:endParaRPr lang="nl-NL" sz="2400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9F861A8-5C0C-426F-B6DF-3F057972A3F2}"/>
              </a:ext>
            </a:extLst>
          </p:cNvPr>
          <p:cNvSpPr txBox="1"/>
          <p:nvPr/>
        </p:nvSpPr>
        <p:spPr>
          <a:xfrm rot="636786">
            <a:off x="9723377" y="349497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C00000"/>
                </a:solidFill>
                <a:latin typeface="A Sensible Armadillo " pitchFamily="2" charset="0"/>
              </a:rPr>
              <a:t>Laurentine</a:t>
            </a:r>
            <a:endParaRPr lang="nl-NL" sz="2400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726C678-0FBB-4B39-B91F-3D62BEE724BE}"/>
              </a:ext>
            </a:extLst>
          </p:cNvPr>
          <p:cNvSpPr txBox="1"/>
          <p:nvPr/>
        </p:nvSpPr>
        <p:spPr>
          <a:xfrm rot="319784">
            <a:off x="9040707" y="631569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C00000"/>
                </a:solidFill>
                <a:latin typeface="A Sensible Armadillo " pitchFamily="2" charset="0"/>
              </a:rPr>
              <a:t>Rakieta</a:t>
            </a:r>
            <a:endParaRPr lang="nl-NL" sz="2400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24"/>
    </mc:Choice>
    <mc:Fallback xmlns="">
      <p:transition advTm="1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82DC8A0A-AC95-4903-8468-B8828210ACB4}"/>
              </a:ext>
            </a:extLst>
          </p:cNvPr>
          <p:cNvSpPr txBox="1"/>
          <p:nvPr/>
        </p:nvSpPr>
        <p:spPr>
          <a:xfrm>
            <a:off x="733464" y="607138"/>
            <a:ext cx="10725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2 miljoen Afrikaanse vrouwen lijden nog dagelijks onder de gevolgen van een traumatische bevalling.</a:t>
            </a:r>
            <a:endParaRPr lang="nl-NL" sz="32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CAF6054-E9D8-4420-B2AA-E1C09835A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6066">
            <a:off x="8235052" y="2356947"/>
            <a:ext cx="3821506" cy="29401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61BA7124-B5FE-428F-B729-9D5365316AF0}"/>
              </a:ext>
            </a:extLst>
          </p:cNvPr>
          <p:cNvSpPr txBox="1"/>
          <p:nvPr/>
        </p:nvSpPr>
        <p:spPr>
          <a:xfrm>
            <a:off x="989853" y="2361986"/>
            <a:ext cx="64293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Ze worden gemeden en verstoten door hun familie omdat ze hun urine niet kunnen ophouden.</a:t>
            </a:r>
          </a:p>
          <a:p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E02C576-300A-4483-B25E-371C4EA02C6D}"/>
              </a:ext>
            </a:extLst>
          </p:cNvPr>
          <p:cNvSpPr txBox="1"/>
          <p:nvPr/>
        </p:nvSpPr>
        <p:spPr>
          <a:xfrm>
            <a:off x="599536" y="5255608"/>
            <a:ext cx="1072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Ze leiden een eenzaam en geïsoleerd bestaan… </a:t>
            </a:r>
            <a:endParaRPr lang="nl-NL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39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394"/>
    </mc:Choice>
    <mc:Fallback xmlns="">
      <p:transition advTm="2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82DC8A0A-AC95-4903-8468-B8828210ACB4}"/>
              </a:ext>
            </a:extLst>
          </p:cNvPr>
          <p:cNvSpPr txBox="1"/>
          <p:nvPr/>
        </p:nvSpPr>
        <p:spPr>
          <a:xfrm>
            <a:off x="609272" y="3023629"/>
            <a:ext cx="10725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Deze vrouwen konden worden gered uit hun eenzaamheid door een gratis hersteloperatie.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A899CAD-04C2-48F0-8E7A-42B24569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01" y="730791"/>
            <a:ext cx="1697699" cy="15206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0BAAE3-D926-44C9-B872-91C82CA1E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216" y="701015"/>
            <a:ext cx="1778971" cy="15769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573018-5AE3-4FAA-BFB3-2F2173A5D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9" y="984587"/>
            <a:ext cx="2232989" cy="159725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F14D784-3F17-4EC7-883E-CECE1FAB9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330" y="659667"/>
            <a:ext cx="1557021" cy="162892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DF66246-06F8-4FA4-9432-ECC6EDD18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6362" y="672042"/>
            <a:ext cx="1745076" cy="16289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38E7CEA-96B6-43CE-86B8-DDA0234A4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0808" y="886725"/>
            <a:ext cx="2149420" cy="15206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E57F39F-8ED3-4574-8B25-AA295C4B01C5}"/>
              </a:ext>
            </a:extLst>
          </p:cNvPr>
          <p:cNvSpPr txBox="1"/>
          <p:nvPr/>
        </p:nvSpPr>
        <p:spPr>
          <a:xfrm rot="21085707">
            <a:off x="946324" y="22577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 Sensible Armadillo " pitchFamily="2" charset="0"/>
              </a:rPr>
              <a:t>Hama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A0260C4-0759-4CCD-ABFE-8185A518639B}"/>
              </a:ext>
            </a:extLst>
          </p:cNvPr>
          <p:cNvSpPr txBox="1"/>
          <p:nvPr/>
        </p:nvSpPr>
        <p:spPr>
          <a:xfrm rot="21214605">
            <a:off x="2887059" y="2068399"/>
            <a:ext cx="155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 Sensible Armadillo " pitchFamily="2" charset="0"/>
              </a:rPr>
              <a:t>Asmana</a:t>
            </a:r>
            <a:endParaRPr lang="nl-NL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8528E78-A5C8-4578-B38E-8F20103E3B85}"/>
              </a:ext>
            </a:extLst>
          </p:cNvPr>
          <p:cNvSpPr txBox="1"/>
          <p:nvPr/>
        </p:nvSpPr>
        <p:spPr>
          <a:xfrm rot="154282">
            <a:off x="4592613" y="205530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 Sensible Armadillo " pitchFamily="2" charset="0"/>
              </a:rPr>
              <a:t>Gandema</a:t>
            </a:r>
            <a:endParaRPr lang="nl-NL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CA50221-6794-41AE-A52E-7A574E57E2F4}"/>
              </a:ext>
            </a:extLst>
          </p:cNvPr>
          <p:cNvSpPr txBox="1"/>
          <p:nvPr/>
        </p:nvSpPr>
        <p:spPr>
          <a:xfrm rot="21159788">
            <a:off x="6718789" y="21880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 Sensible Armadillo " pitchFamily="2" charset="0"/>
              </a:rPr>
              <a:t>Fanjakely</a:t>
            </a:r>
            <a:endParaRPr lang="nl-NL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275FA0E-2A2B-4983-8783-1EAD3F6AB640}"/>
              </a:ext>
            </a:extLst>
          </p:cNvPr>
          <p:cNvSpPr txBox="1"/>
          <p:nvPr/>
        </p:nvSpPr>
        <p:spPr>
          <a:xfrm rot="636786">
            <a:off x="8113498" y="20608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 Sensible Armadillo " pitchFamily="2" charset="0"/>
              </a:rPr>
              <a:t>Laurentine</a:t>
            </a:r>
            <a:endParaRPr lang="nl-NL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E5CDD31-1D3A-4550-9163-3D645CB83150}"/>
              </a:ext>
            </a:extLst>
          </p:cNvPr>
          <p:cNvSpPr txBox="1"/>
          <p:nvPr/>
        </p:nvSpPr>
        <p:spPr>
          <a:xfrm rot="496067">
            <a:off x="10125075" y="223465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 Sensible Armadillo " pitchFamily="2" charset="0"/>
              </a:rPr>
              <a:t>Rakieta</a:t>
            </a:r>
            <a:endParaRPr lang="nl-NL" dirty="0">
              <a:solidFill>
                <a:srgbClr val="C00000"/>
              </a:solidFill>
              <a:latin typeface="A Sensible Armadillo " pitchFamily="2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67461F0-3DEC-4798-8FBE-954BBCD19FEF}"/>
              </a:ext>
            </a:extLst>
          </p:cNvPr>
          <p:cNvSpPr txBox="1"/>
          <p:nvPr/>
        </p:nvSpPr>
        <p:spPr>
          <a:xfrm>
            <a:off x="2499868" y="4761407"/>
            <a:ext cx="7007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Zij horen er weer bij!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2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85"/>
    </mc:Choice>
    <mc:Fallback xmlns="">
      <p:transition advTm="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82DC8A0A-AC95-4903-8468-B8828210ACB4}"/>
              </a:ext>
            </a:extLst>
          </p:cNvPr>
          <p:cNvSpPr txBox="1"/>
          <p:nvPr/>
        </p:nvSpPr>
        <p:spPr>
          <a:xfrm>
            <a:off x="1179685" y="2656357"/>
            <a:ext cx="96717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rgbClr val="C00000"/>
                </a:solidFill>
                <a:latin typeface="Adobe Garamond Pro" panose="02020502060506020403" pitchFamily="18" charset="0"/>
              </a:rPr>
              <a:t>Newbornlife</a:t>
            </a:r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 zamelt geld in voor</a:t>
            </a:r>
          </a:p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hersteloperaties, zodat gewonde Afrikaanse vrouwen niet langer in eenzaamheid hoeven te leven.</a:t>
            </a:r>
          </a:p>
          <a:p>
            <a:pPr algn="ctr"/>
            <a:r>
              <a:rPr lang="nl-NL" sz="6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Helpt u mee?</a:t>
            </a:r>
          </a:p>
          <a:p>
            <a:pPr algn="ctr"/>
            <a:endParaRPr lang="nl-NL" sz="4000" b="1" dirty="0">
              <a:solidFill>
                <a:srgbClr val="C00000"/>
              </a:solidFill>
              <a:latin typeface="Adobe Garamond Pro" panose="02020502060506020403" pitchFamily="18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8760CFB-5714-43B1-8FA9-281775BB8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39" y="481186"/>
            <a:ext cx="6551454" cy="20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44"/>
    </mc:Choice>
    <mc:Fallback xmlns="">
      <p:transition advTm="70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E573018-5AE3-4FAA-BFB3-2F2173A5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" y="466730"/>
            <a:ext cx="3098000" cy="221599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E57F39F-8ED3-4574-8B25-AA295C4B01C5}"/>
              </a:ext>
            </a:extLst>
          </p:cNvPr>
          <p:cNvSpPr txBox="1"/>
          <p:nvPr/>
        </p:nvSpPr>
        <p:spPr>
          <a:xfrm rot="21085707">
            <a:off x="1379864" y="227143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C00000"/>
                </a:solidFill>
                <a:latin typeface="A Sensible Armadillo " pitchFamily="2" charset="0"/>
              </a:rPr>
              <a:t>Hama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F67EC8-F092-46A0-B318-10B2E95CC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472" y="2115086"/>
            <a:ext cx="3072650" cy="30665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A8E4A54-7B91-4190-885D-30A6AD3E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8" y="4434349"/>
            <a:ext cx="6551454" cy="200314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F4C6471-D195-49F0-A552-187F48A2A279}"/>
              </a:ext>
            </a:extLst>
          </p:cNvPr>
          <p:cNvSpPr txBox="1"/>
          <p:nvPr/>
        </p:nvSpPr>
        <p:spPr>
          <a:xfrm>
            <a:off x="2657638" y="677953"/>
            <a:ext cx="8724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Met uw gift in de </a:t>
            </a:r>
            <a:r>
              <a:rPr lang="nl-NL" sz="4000" b="1" dirty="0" err="1">
                <a:solidFill>
                  <a:srgbClr val="C00000"/>
                </a:solidFill>
                <a:latin typeface="Adobe Garamond Pro" panose="02020502060506020403" pitchFamily="18" charset="0"/>
              </a:rPr>
              <a:t>moederdagcollecte</a:t>
            </a:r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 </a:t>
            </a:r>
          </a:p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geeft u een moeder in Afrika een toekomst.</a:t>
            </a:r>
          </a:p>
          <a:p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C4BCD66-15FE-48B5-88D8-63AE77641FC1}"/>
              </a:ext>
            </a:extLst>
          </p:cNvPr>
          <p:cNvSpPr txBox="1"/>
          <p:nvPr/>
        </p:nvSpPr>
        <p:spPr>
          <a:xfrm>
            <a:off x="904712" y="290066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Uw gift is welkom op</a:t>
            </a:r>
          </a:p>
          <a:p>
            <a:pPr algn="ctr"/>
            <a:r>
              <a:rPr lang="nl-NL" sz="4400" b="1" dirty="0">
                <a:solidFill>
                  <a:srgbClr val="C00000"/>
                </a:solidFill>
              </a:rPr>
              <a:t>NL85 INGB 0003 1092 80 </a:t>
            </a:r>
          </a:p>
        </p:txBody>
      </p:sp>
    </p:spTree>
    <p:extLst>
      <p:ext uri="{BB962C8B-B14F-4D97-AF65-F5344CB8AC3E}">
        <p14:creationId xmlns:p14="http://schemas.microsoft.com/office/powerpoint/2010/main" val="17107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540"/>
    </mc:Choice>
    <mc:Fallback xmlns="">
      <p:transition advTm="165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2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</TotalTime>
  <Words>165</Words>
  <Application>Microsoft Office PowerPoint</Application>
  <PresentationFormat>Breedbeeld</PresentationFormat>
  <Paragraphs>35</Paragraphs>
  <Slides>10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 Sensible Armadillo </vt:lpstr>
      <vt:lpstr>Adobe Garamond Pro</vt:lpstr>
      <vt:lpstr>Adobe Garamond Pro Bold</vt:lpstr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Angenies Baar</dc:creator>
  <cp:lastModifiedBy>h venema</cp:lastModifiedBy>
  <cp:revision>33</cp:revision>
  <dcterms:created xsi:type="dcterms:W3CDTF">2020-03-10T19:19:41Z</dcterms:created>
  <dcterms:modified xsi:type="dcterms:W3CDTF">2022-04-12T13:38:53Z</dcterms:modified>
</cp:coreProperties>
</file>