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7A1F"/>
    <a:srgbClr val="CC3300"/>
    <a:srgbClr val="53A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50505A0-EB69-48DA-BB27-583EAAE69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98E7062E-982A-4ECD-AE48-3B0148B4BF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7DF15D52-ADA8-489C-9BF3-CBBEFBA4B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77AC-6650-4931-A640-47183C7C006D}" type="datetimeFigureOut">
              <a:rPr lang="nl-NL" smtClean="0"/>
              <a:t>22-3-2021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B7953917-118D-430F-A360-C5A12E10D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A88DF527-6EBC-4017-B74D-08AB92F8B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A4C4-BF69-429E-9FAC-58BE256501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8461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2D6B163-1E28-408A-A557-0CD629733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79B0C4B9-0FF1-4E55-83B5-31401D225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F6AE3175-442D-4CA4-B783-7E60A5406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77AC-6650-4931-A640-47183C7C006D}" type="datetimeFigureOut">
              <a:rPr lang="nl-NL" smtClean="0"/>
              <a:t>22-3-2021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A0F2BB0E-79E3-4727-8CDC-8E5FA71B9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DB8957A1-63FA-4070-ADC0-D49FE9789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A4C4-BF69-429E-9FAC-58BE256501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906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xmlns="" id="{12428B49-26F2-4B2A-A5F1-95E6F1AB4B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18B37C98-8436-4719-8EC6-6D8E8A012C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397C5E81-0068-4DEF-B953-AF6A3EFA1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77AC-6650-4931-A640-47183C7C006D}" type="datetimeFigureOut">
              <a:rPr lang="nl-NL" smtClean="0"/>
              <a:t>22-3-2021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C3C2C0BE-C3D1-4454-B218-5FB0D2A9E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FFE30142-56D3-4965-B0C1-94B4DE175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A4C4-BF69-429E-9FAC-58BE256501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0768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2EDCEA9-0523-4C41-B777-6734AC2BF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29A90B76-6E0C-40FB-8084-0EC717FA7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C51D2E73-216B-4885-957C-49BF40F98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77AC-6650-4931-A640-47183C7C006D}" type="datetimeFigureOut">
              <a:rPr lang="nl-NL" smtClean="0"/>
              <a:t>22-3-2021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D466F12C-835E-4DEC-BFFF-2CB69E888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E8A2E075-8926-41AE-AB70-B50F78E69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A4C4-BF69-429E-9FAC-58BE256501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0305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DEAED3E-048D-4649-BB89-F207E9D14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4D582C4D-41A2-498F-BB25-25B58FC6D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157964E6-D013-4578-9EAD-07CF284F0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77AC-6650-4931-A640-47183C7C006D}" type="datetimeFigureOut">
              <a:rPr lang="nl-NL" smtClean="0"/>
              <a:t>22-3-2021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7D7EA5AE-A763-40B3-A1B8-25244314B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9ACB9575-963A-43CE-AE64-37C0B4A0B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A4C4-BF69-429E-9FAC-58BE256501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362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514C7CB-61CF-4ED9-B5AE-FF3250001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0325AD1D-413C-457B-B13C-9C8FC1F438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89D592C2-2F9E-4E34-B9F4-68D1B7DD8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77A6ED84-946D-4B68-BA81-92ABD7AF1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77AC-6650-4931-A640-47183C7C006D}" type="datetimeFigureOut">
              <a:rPr lang="nl-NL" smtClean="0"/>
              <a:t>22-3-2021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2744C131-B2E6-44FD-9BCD-2FC3A1EF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8D363613-3210-4122-8471-B6046AB07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A4C4-BF69-429E-9FAC-58BE256501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4104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F90342C-0D02-44C3-9964-52BACE47A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74314549-BE50-4D50-8C9E-EFEB4CE88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0761E360-5739-4E03-A3B7-61F42F4E0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B785D08D-1B3A-4476-8A7B-5C70479E7B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xmlns="" id="{4CDAAEBA-D156-439D-B19D-04068D2F95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xmlns="" id="{BADA72AC-4E4D-4A0F-BD01-D0FD58490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77AC-6650-4931-A640-47183C7C006D}" type="datetimeFigureOut">
              <a:rPr lang="nl-NL" smtClean="0"/>
              <a:t>22-3-2021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xmlns="" id="{940E4B76-8986-4EBA-8BD7-A7D3F7CDD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xmlns="" id="{488D8144-0A64-410B-BB0E-CD687A9B7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A4C4-BF69-429E-9FAC-58BE256501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0032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77AE96E-DD2E-4702-8592-702E59D3C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1D78C5E4-CE30-408B-A772-D3FEB03B3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77AC-6650-4931-A640-47183C7C006D}" type="datetimeFigureOut">
              <a:rPr lang="nl-NL" smtClean="0"/>
              <a:t>22-3-2021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A27C899D-5347-4753-85A5-D7CC7DA87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3720D5B8-6FAB-4FD2-A869-2F0D72043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A4C4-BF69-429E-9FAC-58BE256501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339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xmlns="" id="{EB721993-EFA9-4F5C-A054-82BC532EE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77AC-6650-4931-A640-47183C7C006D}" type="datetimeFigureOut">
              <a:rPr lang="nl-NL" smtClean="0"/>
              <a:t>22-3-2021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="" id="{71B7E90C-454C-4017-B05A-EDB1EA869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14065FAE-A158-47E3-9778-F4948150A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A4C4-BF69-429E-9FAC-58BE256501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3118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C8385C8-3F37-47E8-BF32-E334DA4E8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C423F518-7194-4B10-86D9-D30B264AD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BF050BCF-70DC-491A-A9C6-E8BFAAB5F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68240CD3-2302-4809-9DD3-12074F961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77AC-6650-4931-A640-47183C7C006D}" type="datetimeFigureOut">
              <a:rPr lang="nl-NL" smtClean="0"/>
              <a:t>22-3-2021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E868A006-D94E-4BE3-982E-D80F92BE7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BCAC1003-B6E3-4031-9FB8-52B67D894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A4C4-BF69-429E-9FAC-58BE256501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7822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D957C35-A2B4-41F6-A77A-A9C814421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xmlns="" id="{F1C612D8-E310-4BA1-AAD0-C74675E848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B791F572-C1FB-4FCC-B1D1-0271575A05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1AD41987-0DB3-431D-B2D3-7E7B51A95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77AC-6650-4931-A640-47183C7C006D}" type="datetimeFigureOut">
              <a:rPr lang="nl-NL" smtClean="0"/>
              <a:t>22-3-2021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7F41AEEF-819F-45F7-A0E9-3AE7EE665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66B79312-8448-42D1-BE79-1ACC1C4CF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A4C4-BF69-429E-9FAC-58BE256501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5407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465DD5AA-5F82-410B-B71B-3EAEACAE1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682C00BA-15C6-45F9-BB9E-C07F34881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123545FA-006C-4F10-9791-23ABB876FF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577AC-6650-4931-A640-47183C7C006D}" type="datetimeFigureOut">
              <a:rPr lang="nl-NL" smtClean="0"/>
              <a:t>22-3-2021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AB08ED8A-F53F-4BEA-81E6-69B2D49F8B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6B5E0B39-70ED-4607-8370-960FA2AA47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4A4C4-BF69-429E-9FAC-58BE256501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269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Fennemaatjes\Mijn documenten\Marga\foto's Newbornlife\Logo's\logo voor spandoek NBL.bmp">
            <a:extLst>
              <a:ext uri="{FF2B5EF4-FFF2-40B4-BE49-F238E27FC236}">
                <a16:creationId xmlns:a16="http://schemas.microsoft.com/office/drawing/2014/main" xmlns="" id="{CD7E5217-32DD-4D3D-864B-91AC3683C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43467" y="1643083"/>
            <a:ext cx="10905066" cy="3338750"/>
          </a:xfrm>
          <a:prstGeom prst="rect">
            <a:avLst/>
          </a:prstGeom>
          <a:noFill/>
        </p:spPr>
      </p:pic>
      <p:sp>
        <p:nvSpPr>
          <p:cNvPr id="2" name="Rechthoekige driehoek 1">
            <a:extLst>
              <a:ext uri="{FF2B5EF4-FFF2-40B4-BE49-F238E27FC236}">
                <a16:creationId xmlns:a16="http://schemas.microsoft.com/office/drawing/2014/main" xmlns="" id="{5477B8C0-1C54-49F9-A14B-4CCF1C2ABADE}"/>
              </a:ext>
            </a:extLst>
          </p:cNvPr>
          <p:cNvSpPr/>
          <p:nvPr/>
        </p:nvSpPr>
        <p:spPr>
          <a:xfrm rot="10800000">
            <a:off x="8794377" y="-80681"/>
            <a:ext cx="3720353" cy="257287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Rechthoekige driehoek 2">
            <a:extLst>
              <a:ext uri="{FF2B5EF4-FFF2-40B4-BE49-F238E27FC236}">
                <a16:creationId xmlns:a16="http://schemas.microsoft.com/office/drawing/2014/main" xmlns="" id="{F8D3CD0D-72B2-4A61-AF39-62CD0C689847}"/>
              </a:ext>
            </a:extLst>
          </p:cNvPr>
          <p:cNvSpPr/>
          <p:nvPr/>
        </p:nvSpPr>
        <p:spPr>
          <a:xfrm>
            <a:off x="-170329" y="5558118"/>
            <a:ext cx="5549153" cy="1416423"/>
          </a:xfrm>
          <a:prstGeom prst="rtTriangle">
            <a:avLst/>
          </a:prstGeom>
          <a:solidFill>
            <a:srgbClr val="E97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6" name="2019-07-01_-_Love_Spell_-_David_Fesliyan">
            <a:hlinkClick r:id="" action="ppaction://media"/>
            <a:extLst>
              <a:ext uri="{FF2B5EF4-FFF2-40B4-BE49-F238E27FC236}">
                <a16:creationId xmlns:a16="http://schemas.microsoft.com/office/drawing/2014/main" xmlns="" id="{5821A196-2746-417A-BB04-A158546DDA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5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7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506" objId="5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ige driehoek 1">
            <a:extLst>
              <a:ext uri="{FF2B5EF4-FFF2-40B4-BE49-F238E27FC236}">
                <a16:creationId xmlns:a16="http://schemas.microsoft.com/office/drawing/2014/main" xmlns="" id="{5477B8C0-1C54-49F9-A14B-4CCF1C2ABADE}"/>
              </a:ext>
            </a:extLst>
          </p:cNvPr>
          <p:cNvSpPr/>
          <p:nvPr/>
        </p:nvSpPr>
        <p:spPr>
          <a:xfrm rot="10171228">
            <a:off x="7867322" y="-595769"/>
            <a:ext cx="4587307" cy="3140274"/>
          </a:xfrm>
          <a:prstGeom prst="rtTriangle">
            <a:avLst/>
          </a:prstGeom>
          <a:solidFill>
            <a:srgbClr val="E97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Rechthoekige driehoek 2">
            <a:extLst>
              <a:ext uri="{FF2B5EF4-FFF2-40B4-BE49-F238E27FC236}">
                <a16:creationId xmlns:a16="http://schemas.microsoft.com/office/drawing/2014/main" xmlns="" id="{F8D3CD0D-72B2-4A61-AF39-62CD0C689847}"/>
              </a:ext>
            </a:extLst>
          </p:cNvPr>
          <p:cNvSpPr/>
          <p:nvPr/>
        </p:nvSpPr>
        <p:spPr>
          <a:xfrm>
            <a:off x="0" y="5441577"/>
            <a:ext cx="5549153" cy="1416423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82DC8A0A-AC95-4903-8468-B8828210ACB4}"/>
              </a:ext>
            </a:extLst>
          </p:cNvPr>
          <p:cNvSpPr txBox="1"/>
          <p:nvPr/>
        </p:nvSpPr>
        <p:spPr>
          <a:xfrm>
            <a:off x="880224" y="1508932"/>
            <a:ext cx="576262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Dit is </a:t>
            </a:r>
            <a:r>
              <a:rPr lang="nl-NL" sz="3200" dirty="0" err="1"/>
              <a:t>Haoua</a:t>
            </a:r>
            <a:r>
              <a:rPr lang="nl-NL" sz="3200" dirty="0"/>
              <a:t> uit Burkina </a:t>
            </a:r>
            <a:r>
              <a:rPr lang="nl-NL" sz="3200" dirty="0" err="1"/>
              <a:t>Fasso</a:t>
            </a:r>
            <a:r>
              <a:rPr lang="nl-NL" sz="3200" dirty="0"/>
              <a:t>.</a:t>
            </a:r>
          </a:p>
          <a:p>
            <a:endParaRPr lang="nl-NL" sz="3200" dirty="0"/>
          </a:p>
          <a:p>
            <a:r>
              <a:rPr lang="nl-NL" sz="3200" dirty="0"/>
              <a:t>Op 17 jarige leeftijd trouwde ze met de man van haar dromen. </a:t>
            </a:r>
          </a:p>
          <a:p>
            <a:endParaRPr lang="nl-NL" sz="3200" dirty="0"/>
          </a:p>
          <a:p>
            <a:r>
              <a:rPr lang="nl-NL" sz="3200" dirty="0"/>
              <a:t>Samen waren ze gelukkig in hun tent in de Afrikaanse woestijn.</a:t>
            </a:r>
          </a:p>
          <a:p>
            <a:endParaRPr lang="nl-NL" sz="32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4E3C8FBD-DDF2-4489-A3B6-639811994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743" y="1421313"/>
            <a:ext cx="3486066" cy="466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1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17"/>
    </mc:Choice>
    <mc:Fallback xmlns="">
      <p:transition spd="slow" advTm="1061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ige driehoek 1">
            <a:extLst>
              <a:ext uri="{FF2B5EF4-FFF2-40B4-BE49-F238E27FC236}">
                <a16:creationId xmlns:a16="http://schemas.microsoft.com/office/drawing/2014/main" xmlns="" id="{5477B8C0-1C54-49F9-A14B-4CCF1C2ABADE}"/>
              </a:ext>
            </a:extLst>
          </p:cNvPr>
          <p:cNvSpPr/>
          <p:nvPr/>
        </p:nvSpPr>
        <p:spPr>
          <a:xfrm rot="5400000">
            <a:off x="-381002" y="-268941"/>
            <a:ext cx="3850341" cy="3545541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Rechthoekige driehoek 2">
            <a:extLst>
              <a:ext uri="{FF2B5EF4-FFF2-40B4-BE49-F238E27FC236}">
                <a16:creationId xmlns:a16="http://schemas.microsoft.com/office/drawing/2014/main" xmlns="" id="{F8D3CD0D-72B2-4A61-AF39-62CD0C689847}"/>
              </a:ext>
            </a:extLst>
          </p:cNvPr>
          <p:cNvSpPr/>
          <p:nvPr/>
        </p:nvSpPr>
        <p:spPr>
          <a:xfrm rot="16200000">
            <a:off x="7888943" y="2559423"/>
            <a:ext cx="5472951" cy="3124201"/>
          </a:xfrm>
          <a:prstGeom prst="rtTriangle">
            <a:avLst/>
          </a:prstGeom>
          <a:solidFill>
            <a:srgbClr val="E97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5A181EC5-CE5A-4796-8182-195658E90D23}"/>
              </a:ext>
            </a:extLst>
          </p:cNvPr>
          <p:cNvSpPr txBox="1"/>
          <p:nvPr/>
        </p:nvSpPr>
        <p:spPr>
          <a:xfrm>
            <a:off x="1913965" y="1066799"/>
            <a:ext cx="81309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Ze werd zwanger en verheugde zich op een toekomst met haar man en haar baby.</a:t>
            </a:r>
          </a:p>
          <a:p>
            <a:endParaRPr lang="nl-NL" sz="3200" dirty="0"/>
          </a:p>
          <a:p>
            <a:r>
              <a:rPr lang="nl-NL" sz="3200" dirty="0"/>
              <a:t>De dag van de bevalling was aangebroken en de weeën begonnen te komen. Een dag later was de baby nog niet geboren en </a:t>
            </a:r>
            <a:r>
              <a:rPr lang="nl-NL" sz="3200" dirty="0" err="1"/>
              <a:t>Haoua</a:t>
            </a:r>
            <a:r>
              <a:rPr lang="nl-NL" sz="3200" dirty="0"/>
              <a:t> raakte verzwakt en uitgeput.</a:t>
            </a:r>
          </a:p>
          <a:p>
            <a:endParaRPr lang="nl-NL" sz="3200" dirty="0"/>
          </a:p>
          <a:p>
            <a:r>
              <a:rPr lang="nl-NL" sz="3200" dirty="0"/>
              <a:t>Na drie dagen slaagde haar familie er in om haar naar een kliniek te brengen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A3D0641B-DA56-452B-A156-58DDA8E5D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247" y="5742931"/>
            <a:ext cx="3151905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7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ige driehoek 1">
            <a:extLst>
              <a:ext uri="{FF2B5EF4-FFF2-40B4-BE49-F238E27FC236}">
                <a16:creationId xmlns:a16="http://schemas.microsoft.com/office/drawing/2014/main" xmlns="" id="{5477B8C0-1C54-49F9-A14B-4CCF1C2ABADE}"/>
              </a:ext>
            </a:extLst>
          </p:cNvPr>
          <p:cNvSpPr/>
          <p:nvPr/>
        </p:nvSpPr>
        <p:spPr>
          <a:xfrm rot="10800000">
            <a:off x="8765802" y="-80681"/>
            <a:ext cx="3720353" cy="257287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Rechthoekige driehoek 2">
            <a:extLst>
              <a:ext uri="{FF2B5EF4-FFF2-40B4-BE49-F238E27FC236}">
                <a16:creationId xmlns:a16="http://schemas.microsoft.com/office/drawing/2014/main" xmlns="" id="{F8D3CD0D-72B2-4A61-AF39-62CD0C689847}"/>
              </a:ext>
            </a:extLst>
          </p:cNvPr>
          <p:cNvSpPr/>
          <p:nvPr/>
        </p:nvSpPr>
        <p:spPr>
          <a:xfrm>
            <a:off x="-313765" y="4849906"/>
            <a:ext cx="4930589" cy="2303929"/>
          </a:xfrm>
          <a:prstGeom prst="rtTriangle">
            <a:avLst/>
          </a:prstGeom>
          <a:solidFill>
            <a:srgbClr val="E97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82DC8A0A-AC95-4903-8468-B8828210ACB4}"/>
              </a:ext>
            </a:extLst>
          </p:cNvPr>
          <p:cNvSpPr txBox="1"/>
          <p:nvPr/>
        </p:nvSpPr>
        <p:spPr>
          <a:xfrm>
            <a:off x="1174377" y="590835"/>
            <a:ext cx="935018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De baby werd levenloos geboren en </a:t>
            </a:r>
            <a:r>
              <a:rPr lang="nl-NL" sz="3200" dirty="0" err="1"/>
              <a:t>Haoua</a:t>
            </a:r>
            <a:r>
              <a:rPr lang="nl-NL" sz="3200" dirty="0"/>
              <a:t> werd </a:t>
            </a:r>
          </a:p>
          <a:p>
            <a:r>
              <a:rPr lang="nl-NL" sz="3200" dirty="0"/>
              <a:t>een paar uur na de bevalling alweer weer naar huis gestuurd. </a:t>
            </a:r>
          </a:p>
          <a:p>
            <a:endParaRPr lang="nl-NL" sz="3200" dirty="0"/>
          </a:p>
          <a:p>
            <a:r>
              <a:rPr lang="nl-NL" sz="3200" dirty="0"/>
              <a:t>De volgende dag ontdekte </a:t>
            </a:r>
            <a:r>
              <a:rPr lang="nl-NL" sz="3200" dirty="0" err="1"/>
              <a:t>Haoua</a:t>
            </a:r>
            <a:r>
              <a:rPr lang="nl-NL" sz="3200" dirty="0"/>
              <a:t> dat de urine uit haar blaas vrij naar buiten stroomde. </a:t>
            </a:r>
          </a:p>
          <a:p>
            <a:endParaRPr lang="nl-NL" sz="3200" dirty="0"/>
          </a:p>
          <a:p>
            <a:r>
              <a:rPr lang="nl-NL" sz="3200" dirty="0"/>
              <a:t>De langdurige bevalling had ervoor gezorgd dat het weefsel tussen de blaas en het geboortekanaal afgestorven was, er was een gat ontstaan. Een ‘fistel’.</a:t>
            </a:r>
          </a:p>
          <a:p>
            <a:endParaRPr lang="nl-NL" sz="3200" dirty="0"/>
          </a:p>
          <a:p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41750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4"/>
    </mc:Choice>
    <mc:Fallback xmlns="">
      <p:transition spd="slow" advTm="1500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ige driehoek 1">
            <a:extLst>
              <a:ext uri="{FF2B5EF4-FFF2-40B4-BE49-F238E27FC236}">
                <a16:creationId xmlns:a16="http://schemas.microsoft.com/office/drawing/2014/main" xmlns="" id="{5477B8C0-1C54-49F9-A14B-4CCF1C2ABADE}"/>
              </a:ext>
            </a:extLst>
          </p:cNvPr>
          <p:cNvSpPr/>
          <p:nvPr/>
        </p:nvSpPr>
        <p:spPr>
          <a:xfrm rot="5400000">
            <a:off x="-316008" y="-203946"/>
            <a:ext cx="3850341" cy="3415552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hthoekige driehoek 2">
            <a:extLst>
              <a:ext uri="{FF2B5EF4-FFF2-40B4-BE49-F238E27FC236}">
                <a16:creationId xmlns:a16="http://schemas.microsoft.com/office/drawing/2014/main" xmlns="" id="{F8D3CD0D-72B2-4A61-AF39-62CD0C689847}"/>
              </a:ext>
            </a:extLst>
          </p:cNvPr>
          <p:cNvSpPr/>
          <p:nvPr/>
        </p:nvSpPr>
        <p:spPr>
          <a:xfrm rot="16200000">
            <a:off x="8117348" y="2824076"/>
            <a:ext cx="5509199" cy="2631143"/>
          </a:xfrm>
          <a:prstGeom prst="rtTriangle">
            <a:avLst/>
          </a:prstGeom>
          <a:solidFill>
            <a:srgbClr val="E97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5A181EC5-CE5A-4796-8182-195658E90D23}"/>
              </a:ext>
            </a:extLst>
          </p:cNvPr>
          <p:cNvSpPr txBox="1"/>
          <p:nvPr/>
        </p:nvSpPr>
        <p:spPr>
          <a:xfrm>
            <a:off x="2009215" y="0"/>
            <a:ext cx="860835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200" dirty="0"/>
          </a:p>
          <a:p>
            <a:endParaRPr lang="nl-NL" sz="3200" dirty="0"/>
          </a:p>
          <a:p>
            <a:r>
              <a:rPr lang="nl-NL" sz="3200" dirty="0" err="1"/>
              <a:t>Haoua</a:t>
            </a:r>
            <a:r>
              <a:rPr lang="nl-NL" sz="3200" dirty="0"/>
              <a:t> was voortdurend nat van urine en de geur zorgde ervoor dat mensen haar gingen mijden.</a:t>
            </a:r>
          </a:p>
          <a:p>
            <a:endParaRPr lang="nl-NL" sz="3200" dirty="0"/>
          </a:p>
          <a:p>
            <a:r>
              <a:rPr lang="nl-NL" sz="3200" dirty="0" err="1"/>
              <a:t>Haoua’s</a:t>
            </a:r>
            <a:r>
              <a:rPr lang="nl-NL" sz="3200" dirty="0"/>
              <a:t> man stuurde haar een aantal maanden later weer terug naar haar moeder omdat hij de geur van urine niet meer kon verdragen.</a:t>
            </a:r>
          </a:p>
          <a:p>
            <a:endParaRPr lang="nl-NL" sz="3200" dirty="0"/>
          </a:p>
          <a:p>
            <a:r>
              <a:rPr lang="nl-NL" sz="3200" dirty="0"/>
              <a:t>Kapot van verdriet, zonder kind en zonder man, </a:t>
            </a:r>
          </a:p>
          <a:p>
            <a:r>
              <a:rPr lang="nl-NL" sz="3200" dirty="0"/>
              <a:t>kwam ze bij haar moeder aan.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118B862C-F5EA-4FC4-88CA-8DD36E4CD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33" y="5719310"/>
            <a:ext cx="3150763" cy="96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3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ige driehoek 1">
            <a:extLst>
              <a:ext uri="{FF2B5EF4-FFF2-40B4-BE49-F238E27FC236}">
                <a16:creationId xmlns:a16="http://schemas.microsoft.com/office/drawing/2014/main" xmlns="" id="{5477B8C0-1C54-49F9-A14B-4CCF1C2ABADE}"/>
              </a:ext>
            </a:extLst>
          </p:cNvPr>
          <p:cNvSpPr/>
          <p:nvPr/>
        </p:nvSpPr>
        <p:spPr>
          <a:xfrm rot="10800000">
            <a:off x="8774766" y="-89646"/>
            <a:ext cx="3720353" cy="257287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Rechthoekige driehoek 2">
            <a:extLst>
              <a:ext uri="{FF2B5EF4-FFF2-40B4-BE49-F238E27FC236}">
                <a16:creationId xmlns:a16="http://schemas.microsoft.com/office/drawing/2014/main" xmlns="" id="{F8D3CD0D-72B2-4A61-AF39-62CD0C689847}"/>
              </a:ext>
            </a:extLst>
          </p:cNvPr>
          <p:cNvSpPr/>
          <p:nvPr/>
        </p:nvSpPr>
        <p:spPr>
          <a:xfrm>
            <a:off x="-197223" y="5011272"/>
            <a:ext cx="4670611" cy="2097740"/>
          </a:xfrm>
          <a:prstGeom prst="rtTriangle">
            <a:avLst/>
          </a:prstGeom>
          <a:solidFill>
            <a:srgbClr val="E97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82DC8A0A-AC95-4903-8468-B8828210ACB4}"/>
              </a:ext>
            </a:extLst>
          </p:cNvPr>
          <p:cNvSpPr txBox="1"/>
          <p:nvPr/>
        </p:nvSpPr>
        <p:spPr>
          <a:xfrm>
            <a:off x="988920" y="139181"/>
            <a:ext cx="964602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err="1"/>
              <a:t>Haoua</a:t>
            </a:r>
            <a:r>
              <a:rPr lang="nl-NL" sz="3200" dirty="0"/>
              <a:t> kreeg te horen dat er een speciale operatie </a:t>
            </a:r>
          </a:p>
          <a:p>
            <a:r>
              <a:rPr lang="nl-NL" sz="3200" dirty="0"/>
              <a:t>nodig was die daar niet gedaan kon worden. Ze moest naar Ouagadougou, naar de kliniek van ARENA. Daar konden ze haar helpen.</a:t>
            </a:r>
          </a:p>
          <a:p>
            <a:endParaRPr lang="nl-NL" sz="3200" dirty="0"/>
          </a:p>
          <a:p>
            <a:r>
              <a:rPr lang="nl-NL" sz="3200" dirty="0"/>
              <a:t>Na een lange reis kon ze eindelijk worden geopereerd en werd de fistel weer dicht gemaakt. </a:t>
            </a:r>
          </a:p>
          <a:p>
            <a:r>
              <a:rPr lang="nl-NL" sz="3200" dirty="0" err="1"/>
              <a:t>Haoua</a:t>
            </a:r>
            <a:r>
              <a:rPr lang="nl-NL" sz="3200" dirty="0"/>
              <a:t> was eindelijk droog!</a:t>
            </a:r>
          </a:p>
          <a:p>
            <a:endParaRPr lang="nl-NL" sz="3200" dirty="0"/>
          </a:p>
          <a:p>
            <a:r>
              <a:rPr lang="nl-NL" sz="3200" dirty="0" err="1"/>
              <a:t>Haoua</a:t>
            </a:r>
            <a:r>
              <a:rPr lang="nl-NL" sz="3200" dirty="0"/>
              <a:t> vertelde; </a:t>
            </a:r>
            <a:r>
              <a:rPr lang="nl-NL" sz="3200" i="1" dirty="0"/>
              <a:t>‘Ik had zelfs de wil om te leven verloren. Nu ben ik wakker geworden uit deze nachtmerrie en kan 	iedereen weer recht in het gezicht aankijken’.</a:t>
            </a:r>
          </a:p>
        </p:txBody>
      </p:sp>
    </p:spTree>
    <p:extLst>
      <p:ext uri="{BB962C8B-B14F-4D97-AF65-F5344CB8AC3E}">
        <p14:creationId xmlns:p14="http://schemas.microsoft.com/office/powerpoint/2010/main" val="175674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ige driehoek 1">
            <a:extLst>
              <a:ext uri="{FF2B5EF4-FFF2-40B4-BE49-F238E27FC236}">
                <a16:creationId xmlns:a16="http://schemas.microsoft.com/office/drawing/2014/main" xmlns="" id="{5477B8C0-1C54-49F9-A14B-4CCF1C2ABADE}"/>
              </a:ext>
            </a:extLst>
          </p:cNvPr>
          <p:cNvSpPr/>
          <p:nvPr/>
        </p:nvSpPr>
        <p:spPr>
          <a:xfrm rot="5400000">
            <a:off x="-464062" y="-282236"/>
            <a:ext cx="3693459" cy="3316940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Rechthoekige driehoek 2">
            <a:extLst>
              <a:ext uri="{FF2B5EF4-FFF2-40B4-BE49-F238E27FC236}">
                <a16:creationId xmlns:a16="http://schemas.microsoft.com/office/drawing/2014/main" xmlns="" id="{F8D3CD0D-72B2-4A61-AF39-62CD0C689847}"/>
              </a:ext>
            </a:extLst>
          </p:cNvPr>
          <p:cNvSpPr/>
          <p:nvPr/>
        </p:nvSpPr>
        <p:spPr>
          <a:xfrm rot="16200000">
            <a:off x="8234082" y="2792502"/>
            <a:ext cx="4787155" cy="3343837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5A181EC5-CE5A-4796-8182-195658E90D23}"/>
              </a:ext>
            </a:extLst>
          </p:cNvPr>
          <p:cNvSpPr txBox="1"/>
          <p:nvPr/>
        </p:nvSpPr>
        <p:spPr>
          <a:xfrm>
            <a:off x="2116514" y="620195"/>
            <a:ext cx="70423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2 miljoen Afrikaanse vrouwen lijden </a:t>
            </a:r>
          </a:p>
          <a:p>
            <a:r>
              <a:rPr lang="nl-NL" sz="3200" dirty="0"/>
              <a:t>nog dagelijks onder de gevolgen van </a:t>
            </a:r>
          </a:p>
          <a:p>
            <a:r>
              <a:rPr lang="nl-NL" sz="3200" dirty="0"/>
              <a:t>een traumatische bevalling. </a:t>
            </a:r>
          </a:p>
          <a:p>
            <a:endParaRPr lang="nl-NL" sz="3200" dirty="0"/>
          </a:p>
          <a:p>
            <a:r>
              <a:rPr lang="nl-NL" sz="3200" dirty="0"/>
              <a:t>Ze worden gemeden en verstoten en leiden een eenzaam bestaan.</a:t>
            </a:r>
          </a:p>
          <a:p>
            <a:endParaRPr lang="nl-NL" sz="32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46C74AD6-691B-4E91-B3C3-3571C24728EF}"/>
              </a:ext>
            </a:extLst>
          </p:cNvPr>
          <p:cNvSpPr txBox="1"/>
          <p:nvPr/>
        </p:nvSpPr>
        <p:spPr>
          <a:xfrm>
            <a:off x="648819" y="3469647"/>
            <a:ext cx="105536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200" dirty="0"/>
          </a:p>
          <a:p>
            <a:r>
              <a:rPr lang="nl-NL" sz="3200" dirty="0" err="1"/>
              <a:t>Newbornlife</a:t>
            </a:r>
            <a:r>
              <a:rPr lang="nl-NL" sz="3200" dirty="0"/>
              <a:t> zamelt geld in om deze vrouwen te helpen.</a:t>
            </a:r>
          </a:p>
          <a:p>
            <a:r>
              <a:rPr lang="nl-NL" sz="3200" dirty="0"/>
              <a:t>Een gratis hersteloperatie biedt uitkomst en geeft deze vrouwen een nieuwe toekomst. </a:t>
            </a:r>
          </a:p>
          <a:p>
            <a:r>
              <a:rPr lang="nl-NL" sz="3200" dirty="0"/>
              <a:t>  </a:t>
            </a:r>
          </a:p>
          <a:p>
            <a:pPr algn="ctr"/>
            <a:r>
              <a:rPr lang="nl-NL" sz="3200" b="1" dirty="0">
                <a:latin typeface="Comic Sans MS" panose="030F0702030302020204" pitchFamily="66" charset="0"/>
              </a:rPr>
              <a:t>    </a:t>
            </a:r>
            <a:r>
              <a:rPr lang="nl-NL" sz="3200" b="1" dirty="0">
                <a:solidFill>
                  <a:srgbClr val="E97A1F"/>
                </a:solidFill>
                <a:latin typeface="Comic Sans MS" panose="030F0702030302020204" pitchFamily="66" charset="0"/>
              </a:rPr>
              <a:t>Zij horen er weer bij…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435C9161-53DA-44F4-9C05-31ED952C8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4011" y="787467"/>
            <a:ext cx="2915296" cy="21888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357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Fennemaatjes\Mijn documenten\Marga\foto's Newbornlife\Logo's\logo voor spandoek NBL.bmp">
            <a:extLst>
              <a:ext uri="{FF2B5EF4-FFF2-40B4-BE49-F238E27FC236}">
                <a16:creationId xmlns:a16="http://schemas.microsoft.com/office/drawing/2014/main" xmlns="" id="{CD7E5217-32DD-4D3D-864B-91AC3683C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3086633"/>
            <a:ext cx="8919633" cy="2730880"/>
          </a:xfrm>
          <a:prstGeom prst="rect">
            <a:avLst/>
          </a:prstGeom>
          <a:noFill/>
        </p:spPr>
      </p:pic>
      <p:sp>
        <p:nvSpPr>
          <p:cNvPr id="2" name="Rechthoekige driehoek 1">
            <a:extLst>
              <a:ext uri="{FF2B5EF4-FFF2-40B4-BE49-F238E27FC236}">
                <a16:creationId xmlns:a16="http://schemas.microsoft.com/office/drawing/2014/main" xmlns="" id="{5477B8C0-1C54-49F9-A14B-4CCF1C2ABADE}"/>
              </a:ext>
            </a:extLst>
          </p:cNvPr>
          <p:cNvSpPr/>
          <p:nvPr/>
        </p:nvSpPr>
        <p:spPr>
          <a:xfrm rot="10800000">
            <a:off x="8794377" y="-80681"/>
            <a:ext cx="3720353" cy="257287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Rechthoekige driehoek 2">
            <a:extLst>
              <a:ext uri="{FF2B5EF4-FFF2-40B4-BE49-F238E27FC236}">
                <a16:creationId xmlns:a16="http://schemas.microsoft.com/office/drawing/2014/main" xmlns="" id="{F8D3CD0D-72B2-4A61-AF39-62CD0C689847}"/>
              </a:ext>
            </a:extLst>
          </p:cNvPr>
          <p:cNvSpPr/>
          <p:nvPr/>
        </p:nvSpPr>
        <p:spPr>
          <a:xfrm>
            <a:off x="-170329" y="5558118"/>
            <a:ext cx="5549153" cy="1416423"/>
          </a:xfrm>
          <a:prstGeom prst="rtTriangle">
            <a:avLst/>
          </a:prstGeom>
          <a:solidFill>
            <a:srgbClr val="E97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B420499B-DD0F-4753-B830-2D3EB1C0EC14}"/>
              </a:ext>
            </a:extLst>
          </p:cNvPr>
          <p:cNvSpPr txBox="1"/>
          <p:nvPr/>
        </p:nvSpPr>
        <p:spPr>
          <a:xfrm>
            <a:off x="423582" y="218615"/>
            <a:ext cx="774382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>
                <a:solidFill>
                  <a:srgbClr val="CC3300"/>
                </a:solidFill>
                <a:latin typeface="Comic Sans MS" panose="030F0702030302020204" pitchFamily="66" charset="0"/>
              </a:rPr>
              <a:t>Helpt u mee? </a:t>
            </a:r>
          </a:p>
          <a:p>
            <a:endParaRPr lang="nl-NL" sz="3200" dirty="0">
              <a:solidFill>
                <a:srgbClr val="CC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xmlns="" id="{016FA798-B296-4090-8DFA-1727D4143712}"/>
              </a:ext>
            </a:extLst>
          </p:cNvPr>
          <p:cNvSpPr txBox="1"/>
          <p:nvPr/>
        </p:nvSpPr>
        <p:spPr>
          <a:xfrm>
            <a:off x="6115050" y="5800603"/>
            <a:ext cx="577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Bedankt voor uw steun!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xmlns="" id="{C398747E-152B-48F1-BE72-D9101B0662C3}"/>
              </a:ext>
            </a:extLst>
          </p:cNvPr>
          <p:cNvSpPr txBox="1"/>
          <p:nvPr/>
        </p:nvSpPr>
        <p:spPr>
          <a:xfrm>
            <a:off x="286590" y="1001688"/>
            <a:ext cx="87249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/>
              <a:t>Met uw gift in de </a:t>
            </a:r>
            <a:r>
              <a:rPr lang="nl-NL" sz="2800" dirty="0" err="1"/>
              <a:t>moederdagcollecte</a:t>
            </a:r>
            <a:r>
              <a:rPr lang="nl-NL" sz="2800" dirty="0"/>
              <a:t> </a:t>
            </a:r>
          </a:p>
          <a:p>
            <a:pPr algn="ctr"/>
            <a:r>
              <a:rPr lang="nl-NL" sz="2800" dirty="0"/>
              <a:t>geeft u een moeder in Afrika een toekomst.</a:t>
            </a:r>
          </a:p>
          <a:p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F4CCE234-6195-4600-BB72-C932D5541D42}"/>
              </a:ext>
            </a:extLst>
          </p:cNvPr>
          <p:cNvSpPr txBox="1"/>
          <p:nvPr/>
        </p:nvSpPr>
        <p:spPr>
          <a:xfrm>
            <a:off x="1981200" y="2061882"/>
            <a:ext cx="7019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/>
              <a:t>Uw gift is welkom op</a:t>
            </a:r>
          </a:p>
          <a:p>
            <a:pPr algn="ctr"/>
            <a:r>
              <a:rPr lang="nl-NL" sz="3200" b="1" dirty="0"/>
              <a:t>NL85 INGB 0003 1092 80 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CCEA1329-8AD7-451C-B546-04D3A7FBB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9633" y="2943423"/>
            <a:ext cx="2420322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6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387</Words>
  <Application>Microsoft Office PowerPoint</Application>
  <PresentationFormat>Breedbeeld</PresentationFormat>
  <Paragraphs>47</Paragraphs>
  <Slides>8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Angenies Baar</dc:creator>
  <cp:lastModifiedBy>Venema</cp:lastModifiedBy>
  <cp:revision>25</cp:revision>
  <dcterms:created xsi:type="dcterms:W3CDTF">2020-03-10T19:19:41Z</dcterms:created>
  <dcterms:modified xsi:type="dcterms:W3CDTF">2021-03-22T13:49:05Z</dcterms:modified>
</cp:coreProperties>
</file>