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97A1F"/>
    <a:srgbClr val="53A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0505A0-EB69-48DA-BB27-583EAAE69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E7062E-982A-4ECD-AE48-3B0148B4B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F15D52-ADA8-489C-9BF3-CBBEFBA4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953917-118D-430F-A360-C5A12E10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8DF527-6EBC-4017-B74D-08AB92F8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46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6B163-1E28-408A-A557-0CD62973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9B0C4B9-0FF1-4E55-83B5-31401D225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AE3175-442D-4CA4-B783-7E60A540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F2BB0E-79E3-4727-8CDC-8E5FA71B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8957A1-63FA-4070-ADC0-D49FE978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90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2428B49-26F2-4B2A-A5F1-95E6F1AB4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B37C98-8436-4719-8EC6-6D8E8A012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7C5E81-0068-4DEF-B953-AF6A3EFA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2C0BE-C3D1-4454-B218-5FB0D2A9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E30142-56D3-4965-B0C1-94B4DE17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076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DCEA9-0523-4C41-B777-6734AC2B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A90B76-6E0C-40FB-8084-0EC717FA7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1D2E73-216B-4885-957C-49BF40F9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66F12C-835E-4DEC-BFFF-2CB69E88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A2E075-8926-41AE-AB70-B50F78E6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30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AED3E-048D-4649-BB89-F207E9D1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582C4D-41A2-498F-BB25-25B58FC6D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7964E6-D013-4578-9EAD-07CF284F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7EA5AE-A763-40B3-A1B8-25244314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CB9575-963A-43CE-AE64-37C0B4A0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62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4C7CB-61CF-4ED9-B5AE-FF325000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25AD1D-413C-457B-B13C-9C8FC1F43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D592C2-2F9E-4E34-B9F4-68D1B7DD8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7A6ED84-946D-4B68-BA81-92ABD7AF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44C131-B2E6-44FD-9BCD-2FC3A1EF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363613-3210-4122-8471-B6046AB0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10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0342C-0D02-44C3-9964-52BACE47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314549-BE50-4D50-8C9E-EFEB4CE88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761E360-5739-4E03-A3B7-61F42F4E0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785D08D-1B3A-4476-8A7B-5C70479E7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CDAAEBA-D156-439D-B19D-04068D2F9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ADA72AC-4E4D-4A0F-BD01-D0FD5849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40E4B76-8986-4EBA-8BD7-A7D3F7CD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88D8144-0A64-410B-BB0E-CD687A9B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003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AE96E-DD2E-4702-8592-702E59D3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D78C5E4-CE30-408B-A772-D3FEB03B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7C899D-5347-4753-85A5-D7CC7DA8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20D5B8-6FAB-4FD2-A869-2F0D7204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3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B721993-EFA9-4F5C-A054-82BC532EE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1B7E90C-454C-4017-B05A-EDB1EA86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065FAE-A158-47E3-9778-F4948150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11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385C8-3F37-47E8-BF32-E334DA4E8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23F518-7194-4B10-86D9-D30B264AD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050BCF-70DC-491A-A9C6-E8BFAAB5F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240CD3-2302-4809-9DD3-12074F96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68A006-D94E-4BE3-982E-D80F92BE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CAC1003-B6E3-4031-9FB8-52B67D89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82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57C35-A2B4-41F6-A77A-A9C81442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1C612D8-E310-4BA1-AAD0-C74675E84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91F572-C1FB-4FCC-B1D1-0271575A0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D41987-0DB3-431D-B2D3-7E7B51A9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77AC-6650-4931-A640-47183C7C006D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41AEEF-819F-45F7-A0E9-3AE7EE66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B79312-8448-42D1-BE79-1ACC1C4C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40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5DD5AA-5F82-410B-B71B-3EAEACAE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2C00BA-15C6-45F9-BB9E-C07F34881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3545FA-006C-4F10-9791-23ABB876F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577AC-6650-4931-A640-47183C7C006D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08ED8A-F53F-4BEA-81E6-69B2D49F8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5E0B39-70ED-4607-8370-960FA2AA4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A4C4-BF69-429E-9FAC-58BE25650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69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Fennemaatjes\Mijn documenten\Marga\foto's Newbornlife\Logo's\logo voor spandoek NBL.bmp">
            <a:extLst>
              <a:ext uri="{FF2B5EF4-FFF2-40B4-BE49-F238E27FC236}">
                <a16:creationId xmlns:a16="http://schemas.microsoft.com/office/drawing/2014/main" id="{CD7E5217-32DD-4D3D-864B-91AC3683C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3467" y="1643083"/>
            <a:ext cx="10905066" cy="3338750"/>
          </a:xfrm>
          <a:prstGeom prst="rect">
            <a:avLst/>
          </a:prstGeom>
          <a:noFill/>
        </p:spPr>
      </p:pic>
      <p:sp>
        <p:nvSpPr>
          <p:cNvPr id="2" name="Rechthoekige driehoek 1">
            <a:extLst>
              <a:ext uri="{FF2B5EF4-FFF2-40B4-BE49-F238E27FC236}">
                <a16:creationId xmlns:a16="http://schemas.microsoft.com/office/drawing/2014/main" id="{5477B8C0-1C54-49F9-A14B-4CCF1C2ABADE}"/>
              </a:ext>
            </a:extLst>
          </p:cNvPr>
          <p:cNvSpPr/>
          <p:nvPr/>
        </p:nvSpPr>
        <p:spPr>
          <a:xfrm rot="10800000">
            <a:off x="8794377" y="-80681"/>
            <a:ext cx="3720353" cy="257287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ige driehoek 2">
            <a:extLst>
              <a:ext uri="{FF2B5EF4-FFF2-40B4-BE49-F238E27FC236}">
                <a16:creationId xmlns:a16="http://schemas.microsoft.com/office/drawing/2014/main" id="{F8D3CD0D-72B2-4A61-AF39-62CD0C689847}"/>
              </a:ext>
            </a:extLst>
          </p:cNvPr>
          <p:cNvSpPr/>
          <p:nvPr/>
        </p:nvSpPr>
        <p:spPr>
          <a:xfrm>
            <a:off x="-170329" y="5558118"/>
            <a:ext cx="5549153" cy="1416423"/>
          </a:xfrm>
          <a:prstGeom prst="rtTriangle">
            <a:avLst/>
          </a:prstGeom>
          <a:solidFill>
            <a:srgbClr val="E97A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2019-07-01_-_Love_Spell_-_David_Fesliyan">
            <a:hlinkClick r:id="" action="ppaction://media"/>
            <a:extLst>
              <a:ext uri="{FF2B5EF4-FFF2-40B4-BE49-F238E27FC236}">
                <a16:creationId xmlns:a16="http://schemas.microsoft.com/office/drawing/2014/main" id="{7A642B14-6D04-4867-897B-2BEF982013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9"/>
    </mc:Choice>
    <mc:Fallback xmlns="">
      <p:transition spd="slow" advTm="6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7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ige driehoek 1">
            <a:extLst>
              <a:ext uri="{FF2B5EF4-FFF2-40B4-BE49-F238E27FC236}">
                <a16:creationId xmlns:a16="http://schemas.microsoft.com/office/drawing/2014/main" id="{5477B8C0-1C54-49F9-A14B-4CCF1C2ABADE}"/>
              </a:ext>
            </a:extLst>
          </p:cNvPr>
          <p:cNvSpPr/>
          <p:nvPr/>
        </p:nvSpPr>
        <p:spPr>
          <a:xfrm rot="10800000">
            <a:off x="8765802" y="-80681"/>
            <a:ext cx="3720353" cy="2572870"/>
          </a:xfrm>
          <a:prstGeom prst="rtTriangle">
            <a:avLst/>
          </a:prstGeom>
          <a:solidFill>
            <a:srgbClr val="53A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ige driehoek 2">
            <a:extLst>
              <a:ext uri="{FF2B5EF4-FFF2-40B4-BE49-F238E27FC236}">
                <a16:creationId xmlns:a16="http://schemas.microsoft.com/office/drawing/2014/main" id="{F8D3CD0D-72B2-4A61-AF39-62CD0C689847}"/>
              </a:ext>
            </a:extLst>
          </p:cNvPr>
          <p:cNvSpPr/>
          <p:nvPr/>
        </p:nvSpPr>
        <p:spPr>
          <a:xfrm>
            <a:off x="-170329" y="5558118"/>
            <a:ext cx="5549153" cy="1416423"/>
          </a:xfrm>
          <a:prstGeom prst="rtTriangle">
            <a:avLst/>
          </a:prstGeom>
          <a:solidFill>
            <a:srgbClr val="E97A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2DC8A0A-AC95-4903-8468-B8828210ACB4}"/>
              </a:ext>
            </a:extLst>
          </p:cNvPr>
          <p:cNvSpPr txBox="1"/>
          <p:nvPr/>
        </p:nvSpPr>
        <p:spPr>
          <a:xfrm>
            <a:off x="986118" y="1033803"/>
            <a:ext cx="57626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Deze prachtige jonge vrouw is </a:t>
            </a:r>
            <a:r>
              <a:rPr lang="nl-NL" sz="3200" dirty="0" err="1"/>
              <a:t>Fanjakely</a:t>
            </a:r>
            <a:r>
              <a:rPr lang="nl-NL" sz="3200" dirty="0"/>
              <a:t> uit Madagaskar.</a:t>
            </a:r>
          </a:p>
          <a:p>
            <a:endParaRPr lang="nl-NL" sz="3200" dirty="0"/>
          </a:p>
          <a:p>
            <a:r>
              <a:rPr lang="nl-NL" sz="3200" dirty="0"/>
              <a:t>Op 15 jarige leeftijd trouwde ze met de man van haar dromen. </a:t>
            </a:r>
          </a:p>
          <a:p>
            <a:endParaRPr lang="nl-NL" sz="3200" dirty="0"/>
          </a:p>
          <a:p>
            <a:r>
              <a:rPr lang="nl-NL" sz="3200" dirty="0"/>
              <a:t>Ze werd zwanger en verheugde zich op een toekomst met haar man en haar baby.</a:t>
            </a:r>
          </a:p>
        </p:txBody>
      </p:sp>
      <p:pic>
        <p:nvPicPr>
          <p:cNvPr id="1026" name="Picture 2" descr="Afbeeldingsresultaat voor fanjakely mercy ships">
            <a:extLst>
              <a:ext uri="{FF2B5EF4-FFF2-40B4-BE49-F238E27FC236}">
                <a16:creationId xmlns:a16="http://schemas.microsoft.com/office/drawing/2014/main" id="{F0DED6E0-6713-4C75-9974-E65BFAFA2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9"/>
          <a:stretch/>
        </p:blipFill>
        <p:spPr bwMode="auto">
          <a:xfrm>
            <a:off x="7010399" y="2422712"/>
            <a:ext cx="4543425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71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1"/>
    </mc:Choice>
    <mc:Fallback xmlns="">
      <p:transition spd="slow" advTm="1586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ige driehoek 1">
            <a:extLst>
              <a:ext uri="{FF2B5EF4-FFF2-40B4-BE49-F238E27FC236}">
                <a16:creationId xmlns:a16="http://schemas.microsoft.com/office/drawing/2014/main" id="{5477B8C0-1C54-49F9-A14B-4CCF1C2ABADE}"/>
              </a:ext>
            </a:extLst>
          </p:cNvPr>
          <p:cNvSpPr/>
          <p:nvPr/>
        </p:nvSpPr>
        <p:spPr>
          <a:xfrm rot="5400000">
            <a:off x="-237565" y="-578223"/>
            <a:ext cx="3397623" cy="3711387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ige driehoek 2">
            <a:extLst>
              <a:ext uri="{FF2B5EF4-FFF2-40B4-BE49-F238E27FC236}">
                <a16:creationId xmlns:a16="http://schemas.microsoft.com/office/drawing/2014/main" id="{F8D3CD0D-72B2-4A61-AF39-62CD0C689847}"/>
              </a:ext>
            </a:extLst>
          </p:cNvPr>
          <p:cNvSpPr/>
          <p:nvPr/>
        </p:nvSpPr>
        <p:spPr>
          <a:xfrm rot="16200000">
            <a:off x="8704731" y="3451414"/>
            <a:ext cx="5549153" cy="1416423"/>
          </a:xfrm>
          <a:prstGeom prst="rtTriangle">
            <a:avLst/>
          </a:prstGeom>
          <a:solidFill>
            <a:srgbClr val="E97A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A181EC5-CE5A-4796-8182-195658E90D23}"/>
              </a:ext>
            </a:extLst>
          </p:cNvPr>
          <p:cNvSpPr txBox="1"/>
          <p:nvPr/>
        </p:nvSpPr>
        <p:spPr>
          <a:xfrm>
            <a:off x="1913965" y="1066799"/>
            <a:ext cx="81309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 bevalling verliep dramatisch.</a:t>
            </a:r>
          </a:p>
          <a:p>
            <a:endParaRPr lang="nl-NL" sz="3200" dirty="0"/>
          </a:p>
          <a:p>
            <a:r>
              <a:rPr lang="nl-NL" sz="3200" dirty="0"/>
              <a:t>Na drie dagen van marteling en pijn was de baby nog steeds niet geboren. </a:t>
            </a:r>
          </a:p>
          <a:p>
            <a:endParaRPr lang="nl-NL" sz="3200" dirty="0"/>
          </a:p>
          <a:p>
            <a:r>
              <a:rPr lang="nl-NL" sz="3200" dirty="0"/>
              <a:t>Er moest iets gebeuren! </a:t>
            </a:r>
          </a:p>
          <a:p>
            <a:endParaRPr lang="nl-NL" sz="3200" dirty="0"/>
          </a:p>
          <a:p>
            <a:r>
              <a:rPr lang="nl-NL" sz="3200" dirty="0"/>
              <a:t>Maar in het dorp waar </a:t>
            </a:r>
            <a:r>
              <a:rPr lang="nl-NL" sz="3200" dirty="0" err="1"/>
              <a:t>Fanjakely</a:t>
            </a:r>
            <a:r>
              <a:rPr lang="nl-NL" sz="3200" dirty="0"/>
              <a:t> en haar man wonen was niemand die haar kon helpen…</a:t>
            </a:r>
          </a:p>
        </p:txBody>
      </p:sp>
    </p:spTree>
    <p:extLst>
      <p:ext uri="{BB962C8B-B14F-4D97-AF65-F5344CB8AC3E}">
        <p14:creationId xmlns:p14="http://schemas.microsoft.com/office/powerpoint/2010/main" val="19478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2"/>
    </mc:Choice>
    <mc:Fallback xmlns="">
      <p:transition spd="slow" advTm="1633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ige driehoek 1">
            <a:extLst>
              <a:ext uri="{FF2B5EF4-FFF2-40B4-BE49-F238E27FC236}">
                <a16:creationId xmlns:a16="http://schemas.microsoft.com/office/drawing/2014/main" id="{5477B8C0-1C54-49F9-A14B-4CCF1C2ABADE}"/>
              </a:ext>
            </a:extLst>
          </p:cNvPr>
          <p:cNvSpPr/>
          <p:nvPr/>
        </p:nvSpPr>
        <p:spPr>
          <a:xfrm rot="10800000">
            <a:off x="8765802" y="-80681"/>
            <a:ext cx="3720353" cy="2572870"/>
          </a:xfrm>
          <a:prstGeom prst="rtTriangle">
            <a:avLst/>
          </a:prstGeom>
          <a:solidFill>
            <a:srgbClr val="53A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ige driehoek 2">
            <a:extLst>
              <a:ext uri="{FF2B5EF4-FFF2-40B4-BE49-F238E27FC236}">
                <a16:creationId xmlns:a16="http://schemas.microsoft.com/office/drawing/2014/main" id="{F8D3CD0D-72B2-4A61-AF39-62CD0C689847}"/>
              </a:ext>
            </a:extLst>
          </p:cNvPr>
          <p:cNvSpPr/>
          <p:nvPr/>
        </p:nvSpPr>
        <p:spPr>
          <a:xfrm>
            <a:off x="-170329" y="5558118"/>
            <a:ext cx="5549153" cy="1416423"/>
          </a:xfrm>
          <a:prstGeom prst="rtTriangle">
            <a:avLst/>
          </a:prstGeom>
          <a:solidFill>
            <a:srgbClr val="E97A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2DC8A0A-AC95-4903-8468-B8828210ACB4}"/>
              </a:ext>
            </a:extLst>
          </p:cNvPr>
          <p:cNvSpPr txBox="1"/>
          <p:nvPr/>
        </p:nvSpPr>
        <p:spPr>
          <a:xfrm>
            <a:off x="1174377" y="590835"/>
            <a:ext cx="935018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Geholpen door haar schoonmoeder klom ze met </a:t>
            </a:r>
          </a:p>
          <a:p>
            <a:r>
              <a:rPr lang="nl-NL" sz="3200" dirty="0"/>
              <a:t>haar man in een kano. Zo begon een 4 uur lange boot- tocht gevolgd door een vreselijke busrit, om uiteindelijk in een ziekenhuis aan te komen.</a:t>
            </a:r>
          </a:p>
          <a:p>
            <a:endParaRPr lang="nl-NL" sz="3200" dirty="0"/>
          </a:p>
          <a:p>
            <a:r>
              <a:rPr lang="nl-NL" sz="3200" dirty="0"/>
              <a:t>Na een lange lijdensweg werd de baby gezond geboren en het jonge echtpaar was blij en dankbaar voor hun gezonde zoon.</a:t>
            </a:r>
          </a:p>
          <a:p>
            <a:endParaRPr lang="nl-NL" sz="3200" dirty="0"/>
          </a:p>
          <a:p>
            <a:r>
              <a:rPr lang="nl-NL" sz="3200" dirty="0"/>
              <a:t>Dat haar lijdensweg nog maar net was begonnen,</a:t>
            </a:r>
          </a:p>
          <a:p>
            <a:r>
              <a:rPr lang="nl-NL" sz="3200" dirty="0"/>
              <a:t>		 daar had </a:t>
            </a:r>
            <a:r>
              <a:rPr lang="nl-NL" sz="3200" dirty="0" err="1"/>
              <a:t>Fanjakely</a:t>
            </a:r>
            <a:r>
              <a:rPr lang="nl-NL" sz="3200" dirty="0"/>
              <a:t> geen idee van…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4175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61"/>
    </mc:Choice>
    <mc:Fallback xmlns="">
      <p:transition spd="slow" advTm="2006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ige driehoek 1">
            <a:extLst>
              <a:ext uri="{FF2B5EF4-FFF2-40B4-BE49-F238E27FC236}">
                <a16:creationId xmlns:a16="http://schemas.microsoft.com/office/drawing/2014/main" id="{5477B8C0-1C54-49F9-A14B-4CCF1C2ABADE}"/>
              </a:ext>
            </a:extLst>
          </p:cNvPr>
          <p:cNvSpPr/>
          <p:nvPr/>
        </p:nvSpPr>
        <p:spPr>
          <a:xfrm rot="5400000">
            <a:off x="-237565" y="-578223"/>
            <a:ext cx="3397623" cy="3711387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ige driehoek 2">
            <a:extLst>
              <a:ext uri="{FF2B5EF4-FFF2-40B4-BE49-F238E27FC236}">
                <a16:creationId xmlns:a16="http://schemas.microsoft.com/office/drawing/2014/main" id="{F8D3CD0D-72B2-4A61-AF39-62CD0C689847}"/>
              </a:ext>
            </a:extLst>
          </p:cNvPr>
          <p:cNvSpPr/>
          <p:nvPr/>
        </p:nvSpPr>
        <p:spPr>
          <a:xfrm rot="16200000">
            <a:off x="8704731" y="3451414"/>
            <a:ext cx="5549153" cy="1416423"/>
          </a:xfrm>
          <a:prstGeom prst="rtTriangle">
            <a:avLst/>
          </a:prstGeom>
          <a:solidFill>
            <a:srgbClr val="E97A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A181EC5-CE5A-4796-8182-195658E90D23}"/>
              </a:ext>
            </a:extLst>
          </p:cNvPr>
          <p:cNvSpPr txBox="1"/>
          <p:nvPr/>
        </p:nvSpPr>
        <p:spPr>
          <a:xfrm>
            <a:off x="2977404" y="1166842"/>
            <a:ext cx="86083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/>
              <a:t>Fanjakely</a:t>
            </a:r>
            <a:r>
              <a:rPr lang="nl-NL" sz="3200" dirty="0"/>
              <a:t> ontdekte dat urine uit haar blaas vrij naar buiten stroomde. </a:t>
            </a:r>
          </a:p>
          <a:p>
            <a:endParaRPr lang="nl-NL" sz="3200" dirty="0"/>
          </a:p>
          <a:p>
            <a:r>
              <a:rPr lang="nl-NL" sz="3200" dirty="0"/>
              <a:t>De langdurige bevalling had ervoor gezorgd dat het weefsel tussen de blaas en het geboortekanaal afgestorven was, er was een gat ontstaan. </a:t>
            </a:r>
          </a:p>
          <a:p>
            <a:endParaRPr lang="nl-NL" sz="3200" dirty="0"/>
          </a:p>
          <a:p>
            <a:r>
              <a:rPr lang="nl-NL" sz="3200" dirty="0"/>
              <a:t>Ze was voortdurend nat van urine en de geur zorgde ervoor dat mensen haar gingen mijden.</a:t>
            </a:r>
          </a:p>
        </p:txBody>
      </p:sp>
      <p:pic>
        <p:nvPicPr>
          <p:cNvPr id="6" name="Afbeelding 5" descr="Afbeelding met persoon, binnen, vrouw, man&#10;&#10;Automatisch gegenereerde beschrijving">
            <a:extLst>
              <a:ext uri="{FF2B5EF4-FFF2-40B4-BE49-F238E27FC236}">
                <a16:creationId xmlns:a16="http://schemas.microsoft.com/office/drawing/2014/main" id="{3620714D-97FA-4C56-9680-28B8F9F7B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r="34579"/>
          <a:stretch/>
        </p:blipFill>
        <p:spPr>
          <a:xfrm>
            <a:off x="367552" y="3259606"/>
            <a:ext cx="2474258" cy="3164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40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14"/>
    </mc:Choice>
    <mc:Fallback xmlns="">
      <p:transition spd="slow" advTm="1741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ige driehoek 1">
            <a:extLst>
              <a:ext uri="{FF2B5EF4-FFF2-40B4-BE49-F238E27FC236}">
                <a16:creationId xmlns:a16="http://schemas.microsoft.com/office/drawing/2014/main" id="{5477B8C0-1C54-49F9-A14B-4CCF1C2ABADE}"/>
              </a:ext>
            </a:extLst>
          </p:cNvPr>
          <p:cNvSpPr/>
          <p:nvPr/>
        </p:nvSpPr>
        <p:spPr>
          <a:xfrm rot="10800000">
            <a:off x="8774766" y="-89646"/>
            <a:ext cx="3720353" cy="2572870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ige driehoek 2">
            <a:extLst>
              <a:ext uri="{FF2B5EF4-FFF2-40B4-BE49-F238E27FC236}">
                <a16:creationId xmlns:a16="http://schemas.microsoft.com/office/drawing/2014/main" id="{F8D3CD0D-72B2-4A61-AF39-62CD0C689847}"/>
              </a:ext>
            </a:extLst>
          </p:cNvPr>
          <p:cNvSpPr/>
          <p:nvPr/>
        </p:nvSpPr>
        <p:spPr>
          <a:xfrm>
            <a:off x="-170329" y="5558118"/>
            <a:ext cx="5549153" cy="1416423"/>
          </a:xfrm>
          <a:prstGeom prst="rtTriangle">
            <a:avLst/>
          </a:prstGeom>
          <a:solidFill>
            <a:srgbClr val="E97A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2DC8A0A-AC95-4903-8468-B8828210ACB4}"/>
              </a:ext>
            </a:extLst>
          </p:cNvPr>
          <p:cNvSpPr txBox="1"/>
          <p:nvPr/>
        </p:nvSpPr>
        <p:spPr>
          <a:xfrm>
            <a:off x="645460" y="1033803"/>
            <a:ext cx="96460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Drie lange jaren gingen voorbij…</a:t>
            </a:r>
          </a:p>
          <a:p>
            <a:endParaRPr lang="nl-NL" sz="3200" dirty="0"/>
          </a:p>
          <a:p>
            <a:r>
              <a:rPr lang="nl-NL" sz="3200" dirty="0"/>
              <a:t>Toen hoorde </a:t>
            </a:r>
            <a:r>
              <a:rPr lang="nl-NL" sz="3200" dirty="0" err="1"/>
              <a:t>Fanjakely</a:t>
            </a:r>
            <a:r>
              <a:rPr lang="nl-NL" sz="3200" dirty="0"/>
              <a:t> op de radio dat er een groot schip was gekomen dat haar kon helpen. Ze namen het beetje geld dat ze hadden en gingen op reis. </a:t>
            </a:r>
          </a:p>
          <a:p>
            <a:endParaRPr lang="nl-NL" sz="3200" dirty="0"/>
          </a:p>
          <a:p>
            <a:r>
              <a:rPr lang="nl-NL" sz="3200" dirty="0"/>
              <a:t>Haar geluk kon niet op toen ze na een gratis </a:t>
            </a:r>
          </a:p>
          <a:p>
            <a:r>
              <a:rPr lang="nl-NL" sz="3200" dirty="0"/>
              <a:t>operatie weer “droog’’ was. </a:t>
            </a:r>
          </a:p>
          <a:p>
            <a:endParaRPr lang="nl-NL" sz="3200" dirty="0"/>
          </a:p>
          <a:p>
            <a:r>
              <a:rPr lang="nl-NL" sz="3200" dirty="0"/>
              <a:t>		Ze had haar leven weer terug!</a:t>
            </a:r>
          </a:p>
          <a:p>
            <a:endParaRPr lang="nl-NL" sz="3200" dirty="0"/>
          </a:p>
        </p:txBody>
      </p:sp>
      <p:pic>
        <p:nvPicPr>
          <p:cNvPr id="5" name="Afbeelding 4" descr="Afbeelding met persoon, vrouw, binnen, kleding&#10;&#10;Automatisch gegenereerde beschrijving">
            <a:extLst>
              <a:ext uri="{FF2B5EF4-FFF2-40B4-BE49-F238E27FC236}">
                <a16:creationId xmlns:a16="http://schemas.microsoft.com/office/drawing/2014/main" id="{26F1EA0D-59BA-45C6-BEB7-C9BD05748E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5" r="35753"/>
          <a:stretch/>
        </p:blipFill>
        <p:spPr>
          <a:xfrm>
            <a:off x="8552329" y="3099095"/>
            <a:ext cx="3074054" cy="3441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674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31"/>
    </mc:Choice>
    <mc:Fallback xmlns="">
      <p:transition spd="slow" advTm="1583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ige driehoek 1">
            <a:extLst>
              <a:ext uri="{FF2B5EF4-FFF2-40B4-BE49-F238E27FC236}">
                <a16:creationId xmlns:a16="http://schemas.microsoft.com/office/drawing/2014/main" id="{5477B8C0-1C54-49F9-A14B-4CCF1C2ABADE}"/>
              </a:ext>
            </a:extLst>
          </p:cNvPr>
          <p:cNvSpPr/>
          <p:nvPr/>
        </p:nvSpPr>
        <p:spPr>
          <a:xfrm rot="5400000">
            <a:off x="-237565" y="-578223"/>
            <a:ext cx="3397623" cy="3711387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ige driehoek 2">
            <a:extLst>
              <a:ext uri="{FF2B5EF4-FFF2-40B4-BE49-F238E27FC236}">
                <a16:creationId xmlns:a16="http://schemas.microsoft.com/office/drawing/2014/main" id="{F8D3CD0D-72B2-4A61-AF39-62CD0C689847}"/>
              </a:ext>
            </a:extLst>
          </p:cNvPr>
          <p:cNvSpPr/>
          <p:nvPr/>
        </p:nvSpPr>
        <p:spPr>
          <a:xfrm rot="16200000">
            <a:off x="8704731" y="3451414"/>
            <a:ext cx="5549153" cy="1416423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A181EC5-CE5A-4796-8182-195658E90D23}"/>
              </a:ext>
            </a:extLst>
          </p:cNvPr>
          <p:cNvSpPr txBox="1"/>
          <p:nvPr/>
        </p:nvSpPr>
        <p:spPr>
          <a:xfrm>
            <a:off x="2116514" y="620195"/>
            <a:ext cx="70423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2 miljoen Afrikaanse vrouwen lijden </a:t>
            </a:r>
          </a:p>
          <a:p>
            <a:r>
              <a:rPr lang="nl-NL" sz="3200" dirty="0"/>
              <a:t>nog dagelijks onder de gevolgen van </a:t>
            </a:r>
          </a:p>
          <a:p>
            <a:r>
              <a:rPr lang="nl-NL" sz="3200" dirty="0"/>
              <a:t>een traumatische bevalling. </a:t>
            </a:r>
          </a:p>
          <a:p>
            <a:endParaRPr lang="nl-NL" sz="3200" dirty="0"/>
          </a:p>
          <a:p>
            <a:r>
              <a:rPr lang="nl-NL" sz="3200" dirty="0"/>
              <a:t>Ze worden gemeden en verstoten en leiden een eenzaam bestaan.</a:t>
            </a:r>
          </a:p>
          <a:p>
            <a:endParaRPr lang="nl-NL" sz="32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6C74AD6-691B-4E91-B3C3-3571C24728EF}"/>
              </a:ext>
            </a:extLst>
          </p:cNvPr>
          <p:cNvSpPr txBox="1"/>
          <p:nvPr/>
        </p:nvSpPr>
        <p:spPr>
          <a:xfrm>
            <a:off x="648819" y="3469647"/>
            <a:ext cx="10553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r>
              <a:rPr lang="nl-NL" sz="3200" dirty="0" err="1"/>
              <a:t>Newbornlife</a:t>
            </a:r>
            <a:r>
              <a:rPr lang="nl-NL" sz="3200" dirty="0"/>
              <a:t> zamelt geld in om deze vrouwen te helpen.</a:t>
            </a:r>
          </a:p>
          <a:p>
            <a:r>
              <a:rPr lang="nl-NL" sz="3200" dirty="0"/>
              <a:t>Een gratis hersteloperatie biedt uitkomst en geeft deze vrouwen een nieuwe toekomst. </a:t>
            </a:r>
          </a:p>
          <a:p>
            <a:r>
              <a:rPr lang="nl-NL" sz="3200" dirty="0"/>
              <a:t>  </a:t>
            </a:r>
          </a:p>
          <a:p>
            <a:pPr algn="ctr"/>
            <a:r>
              <a:rPr lang="nl-NL" sz="3200" b="1" dirty="0">
                <a:latin typeface="Comic Sans MS" panose="030F0702030302020204" pitchFamily="66" charset="0"/>
              </a:rPr>
              <a:t>    </a:t>
            </a:r>
            <a:r>
              <a:rPr lang="nl-NL" sz="3200" b="1" dirty="0">
                <a:solidFill>
                  <a:srgbClr val="E97A1F"/>
                </a:solidFill>
                <a:latin typeface="Comic Sans MS" panose="030F0702030302020204" pitchFamily="66" charset="0"/>
              </a:rPr>
              <a:t>Zij horen er weer bij…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35C9161-53DA-44F4-9C05-31ED952C8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011" y="787467"/>
            <a:ext cx="2915296" cy="2188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5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5"/>
    </mc:Choice>
    <mc:Fallback xmlns="">
      <p:transition spd="slow" advTm="1799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Fennemaatjes\Mijn documenten\Marga\foto's Newbornlife\Logo's\logo voor spandoek NBL.bmp">
            <a:extLst>
              <a:ext uri="{FF2B5EF4-FFF2-40B4-BE49-F238E27FC236}">
                <a16:creationId xmlns:a16="http://schemas.microsoft.com/office/drawing/2014/main" id="{CD7E5217-32DD-4D3D-864B-91AC3683C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9577" y="3347152"/>
            <a:ext cx="7014259" cy="2147521"/>
          </a:xfrm>
          <a:prstGeom prst="rect">
            <a:avLst/>
          </a:prstGeom>
          <a:noFill/>
        </p:spPr>
      </p:pic>
      <p:sp>
        <p:nvSpPr>
          <p:cNvPr id="2" name="Rechthoekige driehoek 1">
            <a:extLst>
              <a:ext uri="{FF2B5EF4-FFF2-40B4-BE49-F238E27FC236}">
                <a16:creationId xmlns:a16="http://schemas.microsoft.com/office/drawing/2014/main" id="{5477B8C0-1C54-49F9-A14B-4CCF1C2ABADE}"/>
              </a:ext>
            </a:extLst>
          </p:cNvPr>
          <p:cNvSpPr/>
          <p:nvPr/>
        </p:nvSpPr>
        <p:spPr>
          <a:xfrm rot="10800000">
            <a:off x="8794377" y="-80681"/>
            <a:ext cx="3720353" cy="257287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ige driehoek 2">
            <a:extLst>
              <a:ext uri="{FF2B5EF4-FFF2-40B4-BE49-F238E27FC236}">
                <a16:creationId xmlns:a16="http://schemas.microsoft.com/office/drawing/2014/main" id="{F8D3CD0D-72B2-4A61-AF39-62CD0C689847}"/>
              </a:ext>
            </a:extLst>
          </p:cNvPr>
          <p:cNvSpPr/>
          <p:nvPr/>
        </p:nvSpPr>
        <p:spPr>
          <a:xfrm>
            <a:off x="-170329" y="5558118"/>
            <a:ext cx="5549153" cy="1416423"/>
          </a:xfrm>
          <a:prstGeom prst="rtTriangle">
            <a:avLst/>
          </a:prstGeom>
          <a:solidFill>
            <a:srgbClr val="E97A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420499B-DD0F-4753-B830-2D3EB1C0EC14}"/>
              </a:ext>
            </a:extLst>
          </p:cNvPr>
          <p:cNvSpPr txBox="1"/>
          <p:nvPr/>
        </p:nvSpPr>
        <p:spPr>
          <a:xfrm>
            <a:off x="782170" y="218615"/>
            <a:ext cx="77438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CC3300"/>
                </a:solidFill>
                <a:latin typeface="Comic Sans MS" panose="030F0702030302020204" pitchFamily="66" charset="0"/>
              </a:rPr>
              <a:t>Helpt u mee? </a:t>
            </a:r>
          </a:p>
          <a:p>
            <a:endParaRPr lang="nl-NL" sz="3200" dirty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16FA798-B296-4090-8DFA-1727D4143712}"/>
              </a:ext>
            </a:extLst>
          </p:cNvPr>
          <p:cNvSpPr txBox="1"/>
          <p:nvPr/>
        </p:nvSpPr>
        <p:spPr>
          <a:xfrm>
            <a:off x="6115050" y="5800603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Bedankt voor uw steun!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398747E-152B-48F1-BE72-D9101B0662C3}"/>
              </a:ext>
            </a:extLst>
          </p:cNvPr>
          <p:cNvSpPr txBox="1"/>
          <p:nvPr/>
        </p:nvSpPr>
        <p:spPr>
          <a:xfrm>
            <a:off x="276225" y="899621"/>
            <a:ext cx="87249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/>
              <a:t>Met een </a:t>
            </a:r>
            <a:r>
              <a:rPr lang="nl-NL" sz="2800" dirty="0"/>
              <a:t>gift in de </a:t>
            </a:r>
            <a:r>
              <a:rPr lang="nl-NL" sz="2800" dirty="0" err="1"/>
              <a:t>moederdagcollecte</a:t>
            </a:r>
            <a:r>
              <a:rPr lang="nl-NL" sz="2800" dirty="0"/>
              <a:t> </a:t>
            </a:r>
          </a:p>
          <a:p>
            <a:pPr algn="ctr"/>
            <a:r>
              <a:rPr lang="nl-NL" sz="2800" dirty="0"/>
              <a:t>geeft u een moeder in Afrika een toekomst.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EEF0ED5-420D-42EB-9E74-4159DD3574DF}"/>
              </a:ext>
            </a:extLst>
          </p:cNvPr>
          <p:cNvSpPr txBox="1"/>
          <p:nvPr/>
        </p:nvSpPr>
        <p:spPr>
          <a:xfrm>
            <a:off x="1981200" y="2061882"/>
            <a:ext cx="7019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Uw gift is welkom op</a:t>
            </a:r>
          </a:p>
          <a:p>
            <a:pPr algn="ctr"/>
            <a:r>
              <a:rPr lang="nl-NL" sz="3200" b="1" dirty="0"/>
              <a:t>NL85 INGB 0003 1092 80 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EB3A891-7406-4E43-B14F-8ACA705388BA}"/>
              </a:ext>
            </a:extLst>
          </p:cNvPr>
          <p:cNvSpPr txBox="1"/>
          <p:nvPr/>
        </p:nvSpPr>
        <p:spPr>
          <a:xfrm>
            <a:off x="2469154" y="5336716"/>
            <a:ext cx="541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CC3300"/>
                </a:solidFill>
                <a:latin typeface="Comic Sans MS" panose="030F0702030302020204" pitchFamily="66" charset="0"/>
              </a:rPr>
              <a:t>www.newbornlife.nl</a:t>
            </a:r>
          </a:p>
        </p:txBody>
      </p:sp>
      <p:pic>
        <p:nvPicPr>
          <p:cNvPr id="9" name="Afbeelding 8" descr="Afbeelding met zwart, tekening, klok&#10;&#10;Automatisch gegenereerde beschrijving">
            <a:extLst>
              <a:ext uri="{FF2B5EF4-FFF2-40B4-BE49-F238E27FC236}">
                <a16:creationId xmlns:a16="http://schemas.microsoft.com/office/drawing/2014/main" id="{C113D701-7025-45F6-A3D0-C1AD42853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47" y="2825855"/>
            <a:ext cx="2419779" cy="24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6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41"/>
    </mc:Choice>
    <mc:Fallback xmlns="">
      <p:transition spd="slow" advTm="25341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369</Words>
  <Application>Microsoft Office PowerPoint</Application>
  <PresentationFormat>Breedbeeld</PresentationFormat>
  <Paragraphs>49</Paragraphs>
  <Slides>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Angenies Baar</dc:creator>
  <cp:lastModifiedBy>Angenies Baar</cp:lastModifiedBy>
  <cp:revision>19</cp:revision>
  <dcterms:created xsi:type="dcterms:W3CDTF">2020-03-10T19:19:41Z</dcterms:created>
  <dcterms:modified xsi:type="dcterms:W3CDTF">2020-03-24T10:43:23Z</dcterms:modified>
</cp:coreProperties>
</file>